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theme/themeOverride2.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9"/>
  </p:notesMasterIdLst>
  <p:sldIdLst>
    <p:sldId id="293"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94" r:id="rId34"/>
    <p:sldId id="289" r:id="rId35"/>
    <p:sldId id="290" r:id="rId36"/>
    <p:sldId id="291" r:id="rId37"/>
    <p:sldId id="292" r:id="rId38"/>
  </p:sldIdLst>
  <p:sldSz cx="9144000" cy="5143500" type="screen16x9"/>
  <p:notesSz cx="6858000" cy="9144000"/>
  <p:embeddedFontLst>
    <p:embeddedFont>
      <p:font typeface="Century Gothic" panose="020B0502020202020204" pitchFamily="34" charset="0"/>
      <p:regular r:id="rId40"/>
      <p:bold r:id="rId41"/>
      <p:italic r:id="rId42"/>
      <p:boldItalic r:id="rId43"/>
    </p:embeddedFont>
    <p:embeddedFont>
      <p:font typeface="Wingdings 3" panose="05040102010807070707" pitchFamily="18" charset="2"/>
      <p:regular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6A732C-F866-4DCB-9F03-167B6C0B231E}">
  <a:tblStyle styleId="{706A732C-F866-4DCB-9F03-167B6C0B23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0B5CF98-7ED3-4FE0-989F-1EC347352B44}"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60"/>
  </p:normalViewPr>
  <p:slideViewPr>
    <p:cSldViewPr snapToGrid="0">
      <p:cViewPr varScale="1">
        <p:scale>
          <a:sx n="103" d="100"/>
          <a:sy n="103" d="100"/>
        </p:scale>
        <p:origin x="941"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8977A2-1734-4F88-B4FD-914E1E459351}" type="doc">
      <dgm:prSet loTypeId="urn:microsoft.com/office/officeart/2005/8/layout/process5" loCatId="process" qsTypeId="urn:microsoft.com/office/officeart/2005/8/quickstyle/simple1" qsCatId="simple" csTypeId="urn:microsoft.com/office/officeart/2005/8/colors/colorful1" csCatId="colorful"/>
      <dgm:spPr/>
      <dgm:t>
        <a:bodyPr/>
        <a:lstStyle/>
        <a:p>
          <a:endParaRPr lang="en-US"/>
        </a:p>
      </dgm:t>
    </dgm:pt>
    <dgm:pt modelId="{80FB8D44-E74D-4571-9B43-9A9741B8D7A5}">
      <dgm:prSet/>
      <dgm:spPr/>
      <dgm:t>
        <a:bodyPr/>
        <a:lstStyle/>
        <a:p>
          <a:r>
            <a:rPr lang="en-US" b="0" i="0"/>
            <a:t>1. Hotel Officials: The end-users of the system are hotel officials who interact with the system to upload hotel images and obtain predictions.</a:t>
          </a:r>
          <a:endParaRPr lang="en-US"/>
        </a:p>
      </dgm:t>
    </dgm:pt>
    <dgm:pt modelId="{C019FC9F-55EA-459C-8798-3189D634F8FB}" type="parTrans" cxnId="{640575DD-49DB-4B81-AAB9-ABE24854A1E9}">
      <dgm:prSet/>
      <dgm:spPr/>
      <dgm:t>
        <a:bodyPr/>
        <a:lstStyle/>
        <a:p>
          <a:endParaRPr lang="en-US"/>
        </a:p>
      </dgm:t>
    </dgm:pt>
    <dgm:pt modelId="{B439701F-5680-4A7C-B7BC-146F3F83C501}" type="sibTrans" cxnId="{640575DD-49DB-4B81-AAB9-ABE24854A1E9}">
      <dgm:prSet/>
      <dgm:spPr/>
      <dgm:t>
        <a:bodyPr/>
        <a:lstStyle/>
        <a:p>
          <a:endParaRPr lang="en-US"/>
        </a:p>
      </dgm:t>
    </dgm:pt>
    <dgm:pt modelId="{B28E09B3-B3AC-4EEB-9B26-E2B3FCA1B45D}">
      <dgm:prSet/>
      <dgm:spPr/>
      <dgm:t>
        <a:bodyPr/>
        <a:lstStyle/>
        <a:p>
          <a:r>
            <a:rPr lang="en-US" b="0" i="0"/>
            <a:t>2. Web Service/API: This component acts as an interface for hotel officials to communicate with the system. It receives the uploaded hotel images and forwards them for further processing.</a:t>
          </a:r>
          <a:endParaRPr lang="en-US"/>
        </a:p>
      </dgm:t>
    </dgm:pt>
    <dgm:pt modelId="{6D68C80B-7357-4C7F-93B5-D1FED15ADBC4}" type="parTrans" cxnId="{0A5C2FAF-F49A-4608-ADDE-97B26E560A43}">
      <dgm:prSet/>
      <dgm:spPr/>
      <dgm:t>
        <a:bodyPr/>
        <a:lstStyle/>
        <a:p>
          <a:endParaRPr lang="en-US"/>
        </a:p>
      </dgm:t>
    </dgm:pt>
    <dgm:pt modelId="{360DE4B2-00BD-404C-ABBD-65A69BBBFD95}" type="sibTrans" cxnId="{0A5C2FAF-F49A-4608-ADDE-97B26E560A43}">
      <dgm:prSet/>
      <dgm:spPr/>
      <dgm:t>
        <a:bodyPr/>
        <a:lstStyle/>
        <a:p>
          <a:endParaRPr lang="en-US"/>
        </a:p>
      </dgm:t>
    </dgm:pt>
    <dgm:pt modelId="{B5E3B0C3-1880-4A56-A183-17A783481880}">
      <dgm:prSet/>
      <dgm:spPr/>
      <dgm:t>
        <a:bodyPr/>
        <a:lstStyle/>
        <a:p>
          <a:r>
            <a:rPr lang="en-US" b="0" i="0"/>
            <a:t>3. Image Processing: The uploaded images undergo preprocessing steps, such as resizing, normalization, and augmentation. This prepares the images to be fed into the deep learning model for classification.</a:t>
          </a:r>
          <a:endParaRPr lang="en-US"/>
        </a:p>
      </dgm:t>
    </dgm:pt>
    <dgm:pt modelId="{FEA78968-8DB7-4177-9EB0-2FC47665041C}" type="parTrans" cxnId="{E404E70F-EA71-43D7-BDF3-35D9930501B7}">
      <dgm:prSet/>
      <dgm:spPr/>
      <dgm:t>
        <a:bodyPr/>
        <a:lstStyle/>
        <a:p>
          <a:endParaRPr lang="en-US"/>
        </a:p>
      </dgm:t>
    </dgm:pt>
    <dgm:pt modelId="{FD98FD82-FDDD-4762-B7BC-BB19D20BC9C2}" type="sibTrans" cxnId="{E404E70F-EA71-43D7-BDF3-35D9930501B7}">
      <dgm:prSet/>
      <dgm:spPr/>
      <dgm:t>
        <a:bodyPr/>
        <a:lstStyle/>
        <a:p>
          <a:endParaRPr lang="en-US"/>
        </a:p>
      </dgm:t>
    </dgm:pt>
    <dgm:pt modelId="{542B6DF2-C9F4-484A-B1F3-4D41A9E63F7B}">
      <dgm:prSet/>
      <dgm:spPr/>
      <dgm:t>
        <a:bodyPr/>
        <a:lstStyle/>
        <a:p>
          <a:r>
            <a:rPr lang="en-US" b="0" i="0"/>
            <a:t>4. Deep Learning Model: This component performs the classification of hotel images based on their appearance. It takes the preprocessed images as input and predicts the class or area to which each image belongs. In this case, we use, Custom model for classification.</a:t>
          </a:r>
          <a:endParaRPr lang="en-US"/>
        </a:p>
      </dgm:t>
    </dgm:pt>
    <dgm:pt modelId="{5FBC6FDC-0E2B-40BB-A625-FC6108809BA7}" type="parTrans" cxnId="{291E5331-B5C0-461D-9DD1-BCAAEF58A199}">
      <dgm:prSet/>
      <dgm:spPr/>
      <dgm:t>
        <a:bodyPr/>
        <a:lstStyle/>
        <a:p>
          <a:endParaRPr lang="en-US"/>
        </a:p>
      </dgm:t>
    </dgm:pt>
    <dgm:pt modelId="{8C29E3E3-B23D-430A-BE2C-4386F725AF2E}" type="sibTrans" cxnId="{291E5331-B5C0-461D-9DD1-BCAAEF58A199}">
      <dgm:prSet/>
      <dgm:spPr/>
      <dgm:t>
        <a:bodyPr/>
        <a:lstStyle/>
        <a:p>
          <a:endParaRPr lang="en-US"/>
        </a:p>
      </dgm:t>
    </dgm:pt>
    <dgm:pt modelId="{55A85156-C472-4E17-961B-7C0957A4DC80}">
      <dgm:prSet/>
      <dgm:spPr/>
      <dgm:t>
        <a:bodyPr/>
        <a:lstStyle/>
        <a:p>
          <a:r>
            <a:rPr lang="en-US" b="0" i="0"/>
            <a:t>5. User Interface (Streamlit): The user interface is built using Streamlit, a Python library for creating interactive web applications. It provides a user-friendly interface for hotel officials to upload images, trigger the prediction process, and view the predicted classes</a:t>
          </a:r>
          <a:endParaRPr lang="en-US"/>
        </a:p>
      </dgm:t>
    </dgm:pt>
    <dgm:pt modelId="{7F5793F1-DFD2-4870-B27E-9A99698D23E5}" type="parTrans" cxnId="{1A7D9978-9295-48D4-B828-E573A52E5EC4}">
      <dgm:prSet/>
      <dgm:spPr/>
      <dgm:t>
        <a:bodyPr/>
        <a:lstStyle/>
        <a:p>
          <a:endParaRPr lang="en-US"/>
        </a:p>
      </dgm:t>
    </dgm:pt>
    <dgm:pt modelId="{52A2823D-47EE-4675-B28E-94AD6A33BBFF}" type="sibTrans" cxnId="{1A7D9978-9295-48D4-B828-E573A52E5EC4}">
      <dgm:prSet/>
      <dgm:spPr/>
      <dgm:t>
        <a:bodyPr/>
        <a:lstStyle/>
        <a:p>
          <a:endParaRPr lang="en-US"/>
        </a:p>
      </dgm:t>
    </dgm:pt>
    <dgm:pt modelId="{E10506B2-125D-4C4B-B5BA-0D8A3446A89A}" type="pres">
      <dgm:prSet presAssocID="{F48977A2-1734-4F88-B4FD-914E1E459351}" presName="diagram" presStyleCnt="0">
        <dgm:presLayoutVars>
          <dgm:dir/>
          <dgm:resizeHandles val="exact"/>
        </dgm:presLayoutVars>
      </dgm:prSet>
      <dgm:spPr/>
    </dgm:pt>
    <dgm:pt modelId="{D01F2BCE-1AAC-4404-B80A-17FC809574CA}" type="pres">
      <dgm:prSet presAssocID="{80FB8D44-E74D-4571-9B43-9A9741B8D7A5}" presName="node" presStyleLbl="node1" presStyleIdx="0" presStyleCnt="5">
        <dgm:presLayoutVars>
          <dgm:bulletEnabled val="1"/>
        </dgm:presLayoutVars>
      </dgm:prSet>
      <dgm:spPr/>
    </dgm:pt>
    <dgm:pt modelId="{86594B6D-A640-4CFD-9FF5-5EE26C33A2BF}" type="pres">
      <dgm:prSet presAssocID="{B439701F-5680-4A7C-B7BC-146F3F83C501}" presName="sibTrans" presStyleLbl="sibTrans2D1" presStyleIdx="0" presStyleCnt="4"/>
      <dgm:spPr/>
    </dgm:pt>
    <dgm:pt modelId="{3D09ED76-1833-4EE7-8C25-5DC77F86EF68}" type="pres">
      <dgm:prSet presAssocID="{B439701F-5680-4A7C-B7BC-146F3F83C501}" presName="connectorText" presStyleLbl="sibTrans2D1" presStyleIdx="0" presStyleCnt="4"/>
      <dgm:spPr/>
    </dgm:pt>
    <dgm:pt modelId="{49204C60-9EAE-4F9B-A38E-856782CE0073}" type="pres">
      <dgm:prSet presAssocID="{B28E09B3-B3AC-4EEB-9B26-E2B3FCA1B45D}" presName="node" presStyleLbl="node1" presStyleIdx="1" presStyleCnt="5">
        <dgm:presLayoutVars>
          <dgm:bulletEnabled val="1"/>
        </dgm:presLayoutVars>
      </dgm:prSet>
      <dgm:spPr/>
    </dgm:pt>
    <dgm:pt modelId="{8569D9D7-E99A-4074-A353-8DE555F83A33}" type="pres">
      <dgm:prSet presAssocID="{360DE4B2-00BD-404C-ABBD-65A69BBBFD95}" presName="sibTrans" presStyleLbl="sibTrans2D1" presStyleIdx="1" presStyleCnt="4"/>
      <dgm:spPr/>
    </dgm:pt>
    <dgm:pt modelId="{16548DFB-EECA-40B1-B243-C1794CCFE9B5}" type="pres">
      <dgm:prSet presAssocID="{360DE4B2-00BD-404C-ABBD-65A69BBBFD95}" presName="connectorText" presStyleLbl="sibTrans2D1" presStyleIdx="1" presStyleCnt="4"/>
      <dgm:spPr/>
    </dgm:pt>
    <dgm:pt modelId="{516A1F02-4E87-4BCD-8268-41EC41CADADA}" type="pres">
      <dgm:prSet presAssocID="{B5E3B0C3-1880-4A56-A183-17A783481880}" presName="node" presStyleLbl="node1" presStyleIdx="2" presStyleCnt="5">
        <dgm:presLayoutVars>
          <dgm:bulletEnabled val="1"/>
        </dgm:presLayoutVars>
      </dgm:prSet>
      <dgm:spPr/>
    </dgm:pt>
    <dgm:pt modelId="{1FA2898E-0F8A-4EF3-A7F7-BAAFFDC7E579}" type="pres">
      <dgm:prSet presAssocID="{FD98FD82-FDDD-4762-B7BC-BB19D20BC9C2}" presName="sibTrans" presStyleLbl="sibTrans2D1" presStyleIdx="2" presStyleCnt="4"/>
      <dgm:spPr/>
    </dgm:pt>
    <dgm:pt modelId="{4E702547-14A1-4CDC-B784-4EDB486B071A}" type="pres">
      <dgm:prSet presAssocID="{FD98FD82-FDDD-4762-B7BC-BB19D20BC9C2}" presName="connectorText" presStyleLbl="sibTrans2D1" presStyleIdx="2" presStyleCnt="4"/>
      <dgm:spPr/>
    </dgm:pt>
    <dgm:pt modelId="{DA77E600-58BA-4B60-9F56-A151EC779592}" type="pres">
      <dgm:prSet presAssocID="{542B6DF2-C9F4-484A-B1F3-4D41A9E63F7B}" presName="node" presStyleLbl="node1" presStyleIdx="3" presStyleCnt="5">
        <dgm:presLayoutVars>
          <dgm:bulletEnabled val="1"/>
        </dgm:presLayoutVars>
      </dgm:prSet>
      <dgm:spPr/>
    </dgm:pt>
    <dgm:pt modelId="{5B4269DC-6F0D-4FB3-9050-1C71B9762467}" type="pres">
      <dgm:prSet presAssocID="{8C29E3E3-B23D-430A-BE2C-4386F725AF2E}" presName="sibTrans" presStyleLbl="sibTrans2D1" presStyleIdx="3" presStyleCnt="4"/>
      <dgm:spPr/>
    </dgm:pt>
    <dgm:pt modelId="{DD077F29-07F8-4C90-B0E6-38B9F7AE18F2}" type="pres">
      <dgm:prSet presAssocID="{8C29E3E3-B23D-430A-BE2C-4386F725AF2E}" presName="connectorText" presStyleLbl="sibTrans2D1" presStyleIdx="3" presStyleCnt="4"/>
      <dgm:spPr/>
    </dgm:pt>
    <dgm:pt modelId="{56C16495-F88F-43C4-9374-8EAC93BBB9F9}" type="pres">
      <dgm:prSet presAssocID="{55A85156-C472-4E17-961B-7C0957A4DC80}" presName="node" presStyleLbl="node1" presStyleIdx="4" presStyleCnt="5">
        <dgm:presLayoutVars>
          <dgm:bulletEnabled val="1"/>
        </dgm:presLayoutVars>
      </dgm:prSet>
      <dgm:spPr/>
    </dgm:pt>
  </dgm:ptLst>
  <dgm:cxnLst>
    <dgm:cxn modelId="{91A55907-B7CC-4BF5-BCA2-C2C5BD14A816}" type="presOf" srcId="{360DE4B2-00BD-404C-ABBD-65A69BBBFD95}" destId="{16548DFB-EECA-40B1-B243-C1794CCFE9B5}" srcOrd="1" destOrd="0" presId="urn:microsoft.com/office/officeart/2005/8/layout/process5"/>
    <dgm:cxn modelId="{350F2808-83BE-4EAF-BBEF-AD4AE83AC664}" type="presOf" srcId="{8C29E3E3-B23D-430A-BE2C-4386F725AF2E}" destId="{DD077F29-07F8-4C90-B0E6-38B9F7AE18F2}" srcOrd="1" destOrd="0" presId="urn:microsoft.com/office/officeart/2005/8/layout/process5"/>
    <dgm:cxn modelId="{E404E70F-EA71-43D7-BDF3-35D9930501B7}" srcId="{F48977A2-1734-4F88-B4FD-914E1E459351}" destId="{B5E3B0C3-1880-4A56-A183-17A783481880}" srcOrd="2" destOrd="0" parTransId="{FEA78968-8DB7-4177-9EB0-2FC47665041C}" sibTransId="{FD98FD82-FDDD-4762-B7BC-BB19D20BC9C2}"/>
    <dgm:cxn modelId="{94B6FE24-2CD8-4B11-944C-03E1A3AEC0FB}" type="presOf" srcId="{F48977A2-1734-4F88-B4FD-914E1E459351}" destId="{E10506B2-125D-4C4B-B5BA-0D8A3446A89A}" srcOrd="0" destOrd="0" presId="urn:microsoft.com/office/officeart/2005/8/layout/process5"/>
    <dgm:cxn modelId="{680A232F-2CF0-4F6E-80F3-4BB939388B33}" type="presOf" srcId="{55A85156-C472-4E17-961B-7C0957A4DC80}" destId="{56C16495-F88F-43C4-9374-8EAC93BBB9F9}" srcOrd="0" destOrd="0" presId="urn:microsoft.com/office/officeart/2005/8/layout/process5"/>
    <dgm:cxn modelId="{C163D730-DFBE-465D-B4CE-1A575C6F835A}" type="presOf" srcId="{80FB8D44-E74D-4571-9B43-9A9741B8D7A5}" destId="{D01F2BCE-1AAC-4404-B80A-17FC809574CA}" srcOrd="0" destOrd="0" presId="urn:microsoft.com/office/officeart/2005/8/layout/process5"/>
    <dgm:cxn modelId="{291E5331-B5C0-461D-9DD1-BCAAEF58A199}" srcId="{F48977A2-1734-4F88-B4FD-914E1E459351}" destId="{542B6DF2-C9F4-484A-B1F3-4D41A9E63F7B}" srcOrd="3" destOrd="0" parTransId="{5FBC6FDC-0E2B-40BB-A625-FC6108809BA7}" sibTransId="{8C29E3E3-B23D-430A-BE2C-4386F725AF2E}"/>
    <dgm:cxn modelId="{AB170C38-3FDA-4038-8C94-312D29B63D85}" type="presOf" srcId="{8C29E3E3-B23D-430A-BE2C-4386F725AF2E}" destId="{5B4269DC-6F0D-4FB3-9050-1C71B9762467}" srcOrd="0" destOrd="0" presId="urn:microsoft.com/office/officeart/2005/8/layout/process5"/>
    <dgm:cxn modelId="{3D1DE44A-05CD-4CB8-9675-D39421A77AAF}" type="presOf" srcId="{FD98FD82-FDDD-4762-B7BC-BB19D20BC9C2}" destId="{1FA2898E-0F8A-4EF3-A7F7-BAAFFDC7E579}" srcOrd="0" destOrd="0" presId="urn:microsoft.com/office/officeart/2005/8/layout/process5"/>
    <dgm:cxn modelId="{96036B55-9B1C-4D4D-9066-9CBCB5C1C886}" type="presOf" srcId="{360DE4B2-00BD-404C-ABBD-65A69BBBFD95}" destId="{8569D9D7-E99A-4074-A353-8DE555F83A33}" srcOrd="0" destOrd="0" presId="urn:microsoft.com/office/officeart/2005/8/layout/process5"/>
    <dgm:cxn modelId="{1A7D9978-9295-48D4-B828-E573A52E5EC4}" srcId="{F48977A2-1734-4F88-B4FD-914E1E459351}" destId="{55A85156-C472-4E17-961B-7C0957A4DC80}" srcOrd="4" destOrd="0" parTransId="{7F5793F1-DFD2-4870-B27E-9A99698D23E5}" sibTransId="{52A2823D-47EE-4675-B28E-94AD6A33BBFF}"/>
    <dgm:cxn modelId="{EBC47681-E765-4A0C-968D-D4BB5E7C9CD4}" type="presOf" srcId="{B28E09B3-B3AC-4EEB-9B26-E2B3FCA1B45D}" destId="{49204C60-9EAE-4F9B-A38E-856782CE0073}" srcOrd="0" destOrd="0" presId="urn:microsoft.com/office/officeart/2005/8/layout/process5"/>
    <dgm:cxn modelId="{731B4C83-31BE-42C0-8CAE-75DF22900E8F}" type="presOf" srcId="{542B6DF2-C9F4-484A-B1F3-4D41A9E63F7B}" destId="{DA77E600-58BA-4B60-9F56-A151EC779592}" srcOrd="0" destOrd="0" presId="urn:microsoft.com/office/officeart/2005/8/layout/process5"/>
    <dgm:cxn modelId="{E5EB3686-B6B1-4630-BF5F-10217B62BEAB}" type="presOf" srcId="{B439701F-5680-4A7C-B7BC-146F3F83C501}" destId="{3D09ED76-1833-4EE7-8C25-5DC77F86EF68}" srcOrd="1" destOrd="0" presId="urn:microsoft.com/office/officeart/2005/8/layout/process5"/>
    <dgm:cxn modelId="{EF4537AA-9792-4FF2-9326-F4487B3DF511}" type="presOf" srcId="{B439701F-5680-4A7C-B7BC-146F3F83C501}" destId="{86594B6D-A640-4CFD-9FF5-5EE26C33A2BF}" srcOrd="0" destOrd="0" presId="urn:microsoft.com/office/officeart/2005/8/layout/process5"/>
    <dgm:cxn modelId="{925386AD-BEAA-4415-8C90-5DEA4F381C6C}" type="presOf" srcId="{B5E3B0C3-1880-4A56-A183-17A783481880}" destId="{516A1F02-4E87-4BCD-8268-41EC41CADADA}" srcOrd="0" destOrd="0" presId="urn:microsoft.com/office/officeart/2005/8/layout/process5"/>
    <dgm:cxn modelId="{0A5C2FAF-F49A-4608-ADDE-97B26E560A43}" srcId="{F48977A2-1734-4F88-B4FD-914E1E459351}" destId="{B28E09B3-B3AC-4EEB-9B26-E2B3FCA1B45D}" srcOrd="1" destOrd="0" parTransId="{6D68C80B-7357-4C7F-93B5-D1FED15ADBC4}" sibTransId="{360DE4B2-00BD-404C-ABBD-65A69BBBFD95}"/>
    <dgm:cxn modelId="{640575DD-49DB-4B81-AAB9-ABE24854A1E9}" srcId="{F48977A2-1734-4F88-B4FD-914E1E459351}" destId="{80FB8D44-E74D-4571-9B43-9A9741B8D7A5}" srcOrd="0" destOrd="0" parTransId="{C019FC9F-55EA-459C-8798-3189D634F8FB}" sibTransId="{B439701F-5680-4A7C-B7BC-146F3F83C501}"/>
    <dgm:cxn modelId="{1F28DDDD-CF2E-45CC-A02F-0E7DC35791C2}" type="presOf" srcId="{FD98FD82-FDDD-4762-B7BC-BB19D20BC9C2}" destId="{4E702547-14A1-4CDC-B784-4EDB486B071A}" srcOrd="1" destOrd="0" presId="urn:microsoft.com/office/officeart/2005/8/layout/process5"/>
    <dgm:cxn modelId="{A746C0ED-A2CE-4880-8ED5-177A8BE806A2}" type="presParOf" srcId="{E10506B2-125D-4C4B-B5BA-0D8A3446A89A}" destId="{D01F2BCE-1AAC-4404-B80A-17FC809574CA}" srcOrd="0" destOrd="0" presId="urn:microsoft.com/office/officeart/2005/8/layout/process5"/>
    <dgm:cxn modelId="{266688E0-BF13-409B-9A8C-E15C2AA21A0E}" type="presParOf" srcId="{E10506B2-125D-4C4B-B5BA-0D8A3446A89A}" destId="{86594B6D-A640-4CFD-9FF5-5EE26C33A2BF}" srcOrd="1" destOrd="0" presId="urn:microsoft.com/office/officeart/2005/8/layout/process5"/>
    <dgm:cxn modelId="{1623C216-E7CC-4D99-8B83-CCD1F217B9F2}" type="presParOf" srcId="{86594B6D-A640-4CFD-9FF5-5EE26C33A2BF}" destId="{3D09ED76-1833-4EE7-8C25-5DC77F86EF68}" srcOrd="0" destOrd="0" presId="urn:microsoft.com/office/officeart/2005/8/layout/process5"/>
    <dgm:cxn modelId="{8E115407-F5EC-448E-90A8-0386E6EBCD16}" type="presParOf" srcId="{E10506B2-125D-4C4B-B5BA-0D8A3446A89A}" destId="{49204C60-9EAE-4F9B-A38E-856782CE0073}" srcOrd="2" destOrd="0" presId="urn:microsoft.com/office/officeart/2005/8/layout/process5"/>
    <dgm:cxn modelId="{71F70D6A-67E7-4D5E-A9F0-22D233BC02B9}" type="presParOf" srcId="{E10506B2-125D-4C4B-B5BA-0D8A3446A89A}" destId="{8569D9D7-E99A-4074-A353-8DE555F83A33}" srcOrd="3" destOrd="0" presId="urn:microsoft.com/office/officeart/2005/8/layout/process5"/>
    <dgm:cxn modelId="{1C8C394A-F627-4B2A-9A0F-BAAC84E7B9CD}" type="presParOf" srcId="{8569D9D7-E99A-4074-A353-8DE555F83A33}" destId="{16548DFB-EECA-40B1-B243-C1794CCFE9B5}" srcOrd="0" destOrd="0" presId="urn:microsoft.com/office/officeart/2005/8/layout/process5"/>
    <dgm:cxn modelId="{A3E2C358-DE5D-4394-BB95-DC0298230668}" type="presParOf" srcId="{E10506B2-125D-4C4B-B5BA-0D8A3446A89A}" destId="{516A1F02-4E87-4BCD-8268-41EC41CADADA}" srcOrd="4" destOrd="0" presId="urn:microsoft.com/office/officeart/2005/8/layout/process5"/>
    <dgm:cxn modelId="{90BC5838-7A63-4BF3-AB37-FFD266E3DFEF}" type="presParOf" srcId="{E10506B2-125D-4C4B-B5BA-0D8A3446A89A}" destId="{1FA2898E-0F8A-4EF3-A7F7-BAAFFDC7E579}" srcOrd="5" destOrd="0" presId="urn:microsoft.com/office/officeart/2005/8/layout/process5"/>
    <dgm:cxn modelId="{7BAD1C8E-CCD7-4C80-BE2A-CB43EA8299BD}" type="presParOf" srcId="{1FA2898E-0F8A-4EF3-A7F7-BAAFFDC7E579}" destId="{4E702547-14A1-4CDC-B784-4EDB486B071A}" srcOrd="0" destOrd="0" presId="urn:microsoft.com/office/officeart/2005/8/layout/process5"/>
    <dgm:cxn modelId="{3EF4314A-98E3-4D33-A5B9-D2B4855CF6DA}" type="presParOf" srcId="{E10506B2-125D-4C4B-B5BA-0D8A3446A89A}" destId="{DA77E600-58BA-4B60-9F56-A151EC779592}" srcOrd="6" destOrd="0" presId="urn:microsoft.com/office/officeart/2005/8/layout/process5"/>
    <dgm:cxn modelId="{C0C04CC9-8057-4CB8-AB6C-26635BB5DF87}" type="presParOf" srcId="{E10506B2-125D-4C4B-B5BA-0D8A3446A89A}" destId="{5B4269DC-6F0D-4FB3-9050-1C71B9762467}" srcOrd="7" destOrd="0" presId="urn:microsoft.com/office/officeart/2005/8/layout/process5"/>
    <dgm:cxn modelId="{BF291D56-752F-46DA-A4C3-FCA5CB879051}" type="presParOf" srcId="{5B4269DC-6F0D-4FB3-9050-1C71B9762467}" destId="{DD077F29-07F8-4C90-B0E6-38B9F7AE18F2}" srcOrd="0" destOrd="0" presId="urn:microsoft.com/office/officeart/2005/8/layout/process5"/>
    <dgm:cxn modelId="{5ED344EB-CF4A-410B-BA47-3C9F8A5A8685}" type="presParOf" srcId="{E10506B2-125D-4C4B-B5BA-0D8A3446A89A}" destId="{56C16495-F88F-43C4-9374-8EAC93BBB9F9}" srcOrd="8" destOrd="0" presId="urn:microsoft.com/office/officeart/2005/8/layout/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1F2BCE-1AAC-4404-B80A-17FC809574CA}">
      <dsp:nvSpPr>
        <dsp:cNvPr id="0" name=""/>
        <dsp:cNvSpPr/>
      </dsp:nvSpPr>
      <dsp:spPr>
        <a:xfrm>
          <a:off x="430989" y="163"/>
          <a:ext cx="1901249" cy="1140749"/>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a:t>1. Hotel Officials: The end-users of the system are hotel officials who interact with the system to upload hotel images and obtain predictions.</a:t>
          </a:r>
          <a:endParaRPr lang="en-US" sz="800" kern="1200"/>
        </a:p>
      </dsp:txBody>
      <dsp:txXfrm>
        <a:off x="464400" y="33574"/>
        <a:ext cx="1834427" cy="1073927"/>
      </dsp:txXfrm>
    </dsp:sp>
    <dsp:sp modelId="{86594B6D-A640-4CFD-9FF5-5EE26C33A2BF}">
      <dsp:nvSpPr>
        <dsp:cNvPr id="0" name=""/>
        <dsp:cNvSpPr/>
      </dsp:nvSpPr>
      <dsp:spPr>
        <a:xfrm>
          <a:off x="2499548" y="334783"/>
          <a:ext cx="403064" cy="47150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499548" y="429085"/>
        <a:ext cx="282145" cy="282905"/>
      </dsp:txXfrm>
    </dsp:sp>
    <dsp:sp modelId="{49204C60-9EAE-4F9B-A38E-856782CE0073}">
      <dsp:nvSpPr>
        <dsp:cNvPr id="0" name=""/>
        <dsp:cNvSpPr/>
      </dsp:nvSpPr>
      <dsp:spPr>
        <a:xfrm>
          <a:off x="3092738" y="163"/>
          <a:ext cx="1901249" cy="1140749"/>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a:t>2. Web Service/API: This component acts as an interface for hotel officials to communicate with the system. It receives the uploaded hotel images and forwards them for further processing.</a:t>
          </a:r>
          <a:endParaRPr lang="en-US" sz="800" kern="1200"/>
        </a:p>
      </dsp:txBody>
      <dsp:txXfrm>
        <a:off x="3126149" y="33574"/>
        <a:ext cx="1834427" cy="1073927"/>
      </dsp:txXfrm>
    </dsp:sp>
    <dsp:sp modelId="{8569D9D7-E99A-4074-A353-8DE555F83A33}">
      <dsp:nvSpPr>
        <dsp:cNvPr id="0" name=""/>
        <dsp:cNvSpPr/>
      </dsp:nvSpPr>
      <dsp:spPr>
        <a:xfrm>
          <a:off x="5161297" y="334783"/>
          <a:ext cx="403064" cy="47150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161297" y="429085"/>
        <a:ext cx="282145" cy="282905"/>
      </dsp:txXfrm>
    </dsp:sp>
    <dsp:sp modelId="{516A1F02-4E87-4BCD-8268-41EC41CADADA}">
      <dsp:nvSpPr>
        <dsp:cNvPr id="0" name=""/>
        <dsp:cNvSpPr/>
      </dsp:nvSpPr>
      <dsp:spPr>
        <a:xfrm>
          <a:off x="5754487" y="163"/>
          <a:ext cx="1901249" cy="1140749"/>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a:t>3. Image Processing: The uploaded images undergo preprocessing steps, such as resizing, normalization, and augmentation. This prepares the images to be fed into the deep learning model for classification.</a:t>
          </a:r>
          <a:endParaRPr lang="en-US" sz="800" kern="1200"/>
        </a:p>
      </dsp:txBody>
      <dsp:txXfrm>
        <a:off x="5787898" y="33574"/>
        <a:ext cx="1834427" cy="1073927"/>
      </dsp:txXfrm>
    </dsp:sp>
    <dsp:sp modelId="{1FA2898E-0F8A-4EF3-A7F7-BAAFFDC7E579}">
      <dsp:nvSpPr>
        <dsp:cNvPr id="0" name=""/>
        <dsp:cNvSpPr/>
      </dsp:nvSpPr>
      <dsp:spPr>
        <a:xfrm rot="5400000">
          <a:off x="6503579" y="1274000"/>
          <a:ext cx="403064" cy="47150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6563659" y="1308223"/>
        <a:ext cx="282905" cy="282145"/>
      </dsp:txXfrm>
    </dsp:sp>
    <dsp:sp modelId="{DA77E600-58BA-4B60-9F56-A151EC779592}">
      <dsp:nvSpPr>
        <dsp:cNvPr id="0" name=""/>
        <dsp:cNvSpPr/>
      </dsp:nvSpPr>
      <dsp:spPr>
        <a:xfrm>
          <a:off x="5754487" y="1901412"/>
          <a:ext cx="1901249" cy="1140749"/>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a:t>4. Deep Learning Model: This component performs the classification of hotel images based on their appearance. It takes the preprocessed images as input and predicts the class or area to which each image belongs. In this case, we use, Custom model for classification.</a:t>
          </a:r>
          <a:endParaRPr lang="en-US" sz="800" kern="1200"/>
        </a:p>
      </dsp:txBody>
      <dsp:txXfrm>
        <a:off x="5787898" y="1934823"/>
        <a:ext cx="1834427" cy="1073927"/>
      </dsp:txXfrm>
    </dsp:sp>
    <dsp:sp modelId="{5B4269DC-6F0D-4FB3-9050-1C71B9762467}">
      <dsp:nvSpPr>
        <dsp:cNvPr id="0" name=""/>
        <dsp:cNvSpPr/>
      </dsp:nvSpPr>
      <dsp:spPr>
        <a:xfrm rot="10800000">
          <a:off x="5184112" y="2236032"/>
          <a:ext cx="403064" cy="47150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5305031" y="2330334"/>
        <a:ext cx="282145" cy="282905"/>
      </dsp:txXfrm>
    </dsp:sp>
    <dsp:sp modelId="{56C16495-F88F-43C4-9374-8EAC93BBB9F9}">
      <dsp:nvSpPr>
        <dsp:cNvPr id="0" name=""/>
        <dsp:cNvSpPr/>
      </dsp:nvSpPr>
      <dsp:spPr>
        <a:xfrm>
          <a:off x="3092738" y="1901412"/>
          <a:ext cx="1901249" cy="1140749"/>
        </a:xfrm>
        <a:prstGeom prst="roundRect">
          <a:avLst>
            <a:gd name="adj" fmla="val 10000"/>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a:t>5. User Interface (Streamlit): The user interface is built using Streamlit, a Python library for creating interactive web applications. It provides a user-friendly interface for hotel officials to upload images, trigger the prediction process, and view the predicted classes</a:t>
          </a:r>
          <a:endParaRPr lang="en-US" sz="800" kern="1200"/>
        </a:p>
      </dsp:txBody>
      <dsp:txXfrm>
        <a:off x="3126149" y="1934823"/>
        <a:ext cx="1834427" cy="1073927"/>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481ecd34a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481ecd34a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48282502b4_1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48282502b4_1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8282502b4_1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8282502b4_1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48282502b4_1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48282502b4_1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48282502b4_1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48282502b4_1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48282502b4_1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48282502b4_1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48282502b4_1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48282502b4_1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48282502b4_1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48282502b4_1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48282502b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48282502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48282502b4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48282502b4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48282502b4_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48282502b4_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48282502b4_8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48282502b4_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48282502b4_17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48282502b4_1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48282502b4_17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48282502b4_17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48282502b4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48282502b4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48282502b4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48282502b4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48282502b4_0_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48282502b4_0_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48282502b4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48282502b4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48282502b4_0_8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48282502b4_0_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48282502b4_0_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48282502b4_0_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48282502b4_0_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48282502b4_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48282502b4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48282502b4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48282502b4_16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48282502b4_1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8282502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8282502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8282502b4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48282502b4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48282502b4_0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48282502b4_0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481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48282502b4_0_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48282502b4_0_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48282502b4_0_8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48282502b4_0_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48282502b4_0_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48282502b4_0_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48282502b4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48282502b4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48282502b4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48282502b4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48282502b4_1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48282502b4_1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48282502b4_1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48282502b4_1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48282502b4_1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48282502b4_1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8282502b4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48282502b4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48282502b4_1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48282502b4_1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9596907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48069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6951735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305770391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3297821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5/22/2023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5004528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5/22/2023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7899627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5761048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9856764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1"/>
        <p:cNvGrpSpPr/>
        <p:nvPr/>
      </p:nvGrpSpPr>
      <p:grpSpPr>
        <a:xfrm>
          <a:off x="0" y="0"/>
          <a:ext cx="0" cy="0"/>
          <a:chOff x="0" y="0"/>
          <a:chExt cx="0" cy="0"/>
        </a:xfrm>
      </p:grpSpPr>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961275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09864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5201245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1418000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5/22/2023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534173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5/22/2023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6198171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5/22/2023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1114895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5/22/2023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15902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5/22/2023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8820846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79063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4AAD347D-5ACD-4C99-B74B-A9C85AD731AF}" type="datetimeFigureOut">
              <a:rPr lang="en-US" dirty="0"/>
              <a:t>5/22/2023</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365108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sldNum="0"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0.xml"/><Relationship Id="rId7" Type="http://schemas.openxmlformats.org/officeDocument/2006/relationships/image" Target="../media/image4.png"/><Relationship Id="rId2" Type="http://schemas.openxmlformats.org/officeDocument/2006/relationships/slideLayout" Target="../slideLayouts/slideLayout19.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1.xml"/><Relationship Id="rId7" Type="http://schemas.openxmlformats.org/officeDocument/2006/relationships/image" Target="../media/image4.png"/><Relationship Id="rId2" Type="http://schemas.openxmlformats.org/officeDocument/2006/relationships/slideLayout" Target="../slideLayouts/slideLayout19.xml"/><Relationship Id="rId1" Type="http://schemas.openxmlformats.org/officeDocument/2006/relationships/themeOverride" Target="../theme/themeOverride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1.jpeg"/><Relationship Id="rId7" Type="http://schemas.openxmlformats.org/officeDocument/2006/relationships/image" Target="../media/image5.png"/><Relationship Id="rId12"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4.png"/><Relationship Id="rId11" Type="http://schemas.openxmlformats.org/officeDocument/2006/relationships/diagramColors" Target="../diagrams/colors1.xml"/><Relationship Id="rId5" Type="http://schemas.openxmlformats.org/officeDocument/2006/relationships/image" Target="../media/image3.png"/><Relationship Id="rId10" Type="http://schemas.openxmlformats.org/officeDocument/2006/relationships/diagramQuickStyle" Target="../diagrams/quickStyle1.xml"/><Relationship Id="rId4" Type="http://schemas.openxmlformats.org/officeDocument/2006/relationships/image" Target="../media/image2.png"/><Relationship Id="rId9"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hyperlink" Target="https://www.wallpaperflare.com/search?wallpaper=florida"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jpe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4" name="Picture 1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6" name="Oval 1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0" name="Picture 1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2" name="Rectangle 2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8" name="Picture 7" descr="Cup and saucer on table">
            <a:extLst>
              <a:ext uri="{FF2B5EF4-FFF2-40B4-BE49-F238E27FC236}">
                <a16:creationId xmlns:a16="http://schemas.microsoft.com/office/drawing/2014/main" id="{3CBB749D-D822-81F7-950C-6050C0B253A1}"/>
              </a:ext>
            </a:extLst>
          </p:cNvPr>
          <p:cNvPicPr>
            <a:picLocks noChangeAspect="1"/>
          </p:cNvPicPr>
          <p:nvPr/>
        </p:nvPicPr>
        <p:blipFill rotWithShape="1">
          <a:blip r:embed="rId7">
            <a:duotone>
              <a:prstClr val="black"/>
              <a:schemeClr val="accent5">
                <a:tint val="45000"/>
                <a:satMod val="400000"/>
              </a:schemeClr>
            </a:duotone>
            <a:alphaModFix amt="25000"/>
          </a:blip>
          <a:srcRect t="15730"/>
          <a:stretch/>
        </p:blipFill>
        <p:spPr>
          <a:xfrm>
            <a:off x="20" y="10"/>
            <a:ext cx="9143980" cy="5143490"/>
          </a:xfrm>
          <a:prstGeom prst="rect">
            <a:avLst/>
          </a:prstGeom>
        </p:spPr>
      </p:pic>
      <p:sp>
        <p:nvSpPr>
          <p:cNvPr id="5" name="Title 4">
            <a:extLst>
              <a:ext uri="{FF2B5EF4-FFF2-40B4-BE49-F238E27FC236}">
                <a16:creationId xmlns:a16="http://schemas.microsoft.com/office/drawing/2014/main" id="{607F7BF4-F188-1349-452C-770483818902}"/>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marL="0" lvl="0" indent="457200" defTabSz="457200">
              <a:lnSpc>
                <a:spcPct val="90000"/>
              </a:lnSpc>
              <a:spcBef>
                <a:spcPct val="0"/>
              </a:spcBef>
              <a:spcAft>
                <a:spcPts val="0"/>
              </a:spcAft>
            </a:pPr>
            <a:r>
              <a:rPr lang="en-US" sz="4000" dirty="0">
                <a:solidFill>
                  <a:schemeClr val="tx2"/>
                </a:solidFill>
              </a:rPr>
              <a:t>Evaluation of Luxury Hotel Brands:</a:t>
            </a:r>
            <a:br>
              <a:rPr lang="en-US" sz="4000" dirty="0">
                <a:solidFill>
                  <a:schemeClr val="tx2"/>
                </a:solidFill>
              </a:rPr>
            </a:br>
            <a:r>
              <a:rPr lang="en-US" sz="4000" dirty="0">
                <a:solidFill>
                  <a:schemeClr val="tx2"/>
                </a:solidFill>
              </a:rPr>
              <a:t>An Image-Based Analysis</a:t>
            </a:r>
          </a:p>
        </p:txBody>
      </p:sp>
      <p:sp>
        <p:nvSpPr>
          <p:cNvPr id="6" name="Subtitle 5">
            <a:extLst>
              <a:ext uri="{FF2B5EF4-FFF2-40B4-BE49-F238E27FC236}">
                <a16:creationId xmlns:a16="http://schemas.microsoft.com/office/drawing/2014/main" id="{02EB56DA-4E7F-73E1-4480-D5ED2FB4DD2C}"/>
              </a:ext>
            </a:extLst>
          </p:cNvPr>
          <p:cNvSpPr>
            <a:spLocks noGrp="1"/>
          </p:cNvSpPr>
          <p:nvPr>
            <p:ph type="body" idx="1"/>
          </p:nvPr>
        </p:nvSpPr>
        <p:spPr>
          <a:xfrm>
            <a:off x="866216" y="3583035"/>
            <a:ext cx="6619243" cy="646065"/>
          </a:xfrm>
        </p:spPr>
        <p:txBody>
          <a:bodyPr vert="horz" lIns="91440" tIns="45720" rIns="91440" bIns="45720" rtlCol="0" anchor="t">
            <a:normAutofit/>
          </a:bodyPr>
          <a:lstStyle/>
          <a:p>
            <a:pPr marL="0" indent="0" defTabSz="457200">
              <a:spcBef>
                <a:spcPts val="1000"/>
              </a:spcBef>
              <a:buSzPct val="80000"/>
              <a:buNone/>
            </a:pPr>
            <a:r>
              <a:rPr lang="en-US" sz="2000" cap="all" dirty="0">
                <a:solidFill>
                  <a:schemeClr val="bg2">
                    <a:lumMod val="40000"/>
                    <a:lumOff val="60000"/>
                  </a:schemeClr>
                </a:solidFill>
              </a:rPr>
              <a:t>Capstone Project Final Review</a:t>
            </a:r>
          </a:p>
        </p:txBody>
      </p:sp>
      <p:sp>
        <p:nvSpPr>
          <p:cNvPr id="24" name="Rectangle 23">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Google Shape;63;p13">
            <a:extLst>
              <a:ext uri="{FF2B5EF4-FFF2-40B4-BE49-F238E27FC236}">
                <a16:creationId xmlns:a16="http://schemas.microsoft.com/office/drawing/2014/main" id="{C50AD7BF-7B08-E4D6-5DA1-C6B013F82EDC}"/>
              </a:ext>
            </a:extLst>
          </p:cNvPr>
          <p:cNvPicPr preferRelativeResize="0"/>
          <p:nvPr/>
        </p:nvPicPr>
        <p:blipFill rotWithShape="1">
          <a:blip r:embed="rId8">
            <a:alphaModFix/>
          </a:blip>
          <a:srcRect l="-2" r="43" b="-1084"/>
          <a:stretch/>
        </p:blipFill>
        <p:spPr>
          <a:xfrm>
            <a:off x="0" y="0"/>
            <a:ext cx="2184913" cy="433026"/>
          </a:xfrm>
          <a:prstGeom prst="rect">
            <a:avLst/>
          </a:prstGeom>
          <a:noFill/>
          <a:ln>
            <a:noFill/>
          </a:ln>
        </p:spPr>
      </p:pic>
    </p:spTree>
    <p:extLst>
      <p:ext uri="{BB962C8B-B14F-4D97-AF65-F5344CB8AC3E}">
        <p14:creationId xmlns:p14="http://schemas.microsoft.com/office/powerpoint/2010/main" val="6062612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12"/>
        <p:cNvGrpSpPr/>
        <p:nvPr/>
      </p:nvGrpSpPr>
      <p:grpSpPr>
        <a:xfrm>
          <a:off x="0" y="0"/>
          <a:ext cx="0" cy="0"/>
          <a:chOff x="0" y="0"/>
          <a:chExt cx="0" cy="0"/>
        </a:xfrm>
      </p:grpSpPr>
      <p:pic>
        <p:nvPicPr>
          <p:cNvPr id="118" name="Picture 117">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0" name="Picture 119">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22" name="Oval 121">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24" name="Picture 123">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26" name="Picture 125">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28" name="Rectangle 127">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0" name="Rectangle 129">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13" name="Google Shape;113;p22"/>
          <p:cNvGraphicFramePr/>
          <p:nvPr>
            <p:extLst>
              <p:ext uri="{D42A27DB-BD31-4B8C-83A1-F6EECF244321}">
                <p14:modId xmlns:p14="http://schemas.microsoft.com/office/powerpoint/2010/main" val="637900894"/>
              </p:ext>
            </p:extLst>
          </p:nvPr>
        </p:nvGraphicFramePr>
        <p:xfrm>
          <a:off x="453483" y="475785"/>
          <a:ext cx="8207918" cy="4116080"/>
        </p:xfrm>
        <a:graphic>
          <a:graphicData uri="http://schemas.openxmlformats.org/drawingml/2006/table">
            <a:tbl>
              <a:tblPr firstRow="1" bandRow="1">
                <a:tableStyleId>{8EC20E35-A176-4012-BC5E-935CFFF8708E}</a:tableStyleId>
              </a:tblPr>
              <a:tblGrid>
                <a:gridCol w="460426">
                  <a:extLst>
                    <a:ext uri="{9D8B030D-6E8A-4147-A177-3AD203B41FA5}">
                      <a16:colId xmlns:a16="http://schemas.microsoft.com/office/drawing/2014/main" val="20000"/>
                    </a:ext>
                  </a:extLst>
                </a:gridCol>
                <a:gridCol w="1041654">
                  <a:extLst>
                    <a:ext uri="{9D8B030D-6E8A-4147-A177-3AD203B41FA5}">
                      <a16:colId xmlns:a16="http://schemas.microsoft.com/office/drawing/2014/main" val="20001"/>
                    </a:ext>
                  </a:extLst>
                </a:gridCol>
                <a:gridCol w="1221868">
                  <a:extLst>
                    <a:ext uri="{9D8B030D-6E8A-4147-A177-3AD203B41FA5}">
                      <a16:colId xmlns:a16="http://schemas.microsoft.com/office/drawing/2014/main" val="20002"/>
                    </a:ext>
                  </a:extLst>
                </a:gridCol>
                <a:gridCol w="1424810">
                  <a:extLst>
                    <a:ext uri="{9D8B030D-6E8A-4147-A177-3AD203B41FA5}">
                      <a16:colId xmlns:a16="http://schemas.microsoft.com/office/drawing/2014/main" val="20003"/>
                    </a:ext>
                  </a:extLst>
                </a:gridCol>
                <a:gridCol w="1259209">
                  <a:extLst>
                    <a:ext uri="{9D8B030D-6E8A-4147-A177-3AD203B41FA5}">
                      <a16:colId xmlns:a16="http://schemas.microsoft.com/office/drawing/2014/main" val="20004"/>
                    </a:ext>
                  </a:extLst>
                </a:gridCol>
                <a:gridCol w="2799951">
                  <a:extLst>
                    <a:ext uri="{9D8B030D-6E8A-4147-A177-3AD203B41FA5}">
                      <a16:colId xmlns:a16="http://schemas.microsoft.com/office/drawing/2014/main" val="20005"/>
                    </a:ext>
                  </a:extLst>
                </a:gridCol>
              </a:tblGrid>
              <a:tr h="546254">
                <a:tc>
                  <a:txBody>
                    <a:bodyPr/>
                    <a:lstStyle/>
                    <a:p>
                      <a:pPr marL="0" lvl="0" indent="0" algn="l" rtl="0">
                        <a:lnSpc>
                          <a:spcPct val="115000"/>
                        </a:lnSpc>
                        <a:spcBef>
                          <a:spcPts val="0"/>
                        </a:spcBef>
                        <a:spcAft>
                          <a:spcPts val="0"/>
                        </a:spcAft>
                        <a:buNone/>
                      </a:pPr>
                      <a:r>
                        <a:rPr lang="en" sz="1100"/>
                        <a:t>Sr. No.</a:t>
                      </a:r>
                      <a:endParaRPr sz="1100"/>
                    </a:p>
                  </a:txBody>
                  <a:tcPr marL="69883" marR="69883" marT="69883" marB="69883"/>
                </a:tc>
                <a:tc>
                  <a:txBody>
                    <a:bodyPr/>
                    <a:lstStyle/>
                    <a:p>
                      <a:pPr marL="0" lvl="0" indent="0" algn="l" rtl="0">
                        <a:lnSpc>
                          <a:spcPct val="115000"/>
                        </a:lnSpc>
                        <a:spcBef>
                          <a:spcPts val="0"/>
                        </a:spcBef>
                        <a:spcAft>
                          <a:spcPts val="0"/>
                        </a:spcAft>
                        <a:buNone/>
                      </a:pPr>
                      <a:r>
                        <a:rPr lang="en" sz="1100"/>
                        <a:t>Name of Publication</a:t>
                      </a:r>
                      <a:endParaRPr sz="1100"/>
                    </a:p>
                  </a:txBody>
                  <a:tcPr marL="69883" marR="69883" marT="69883" marB="69883"/>
                </a:tc>
                <a:tc>
                  <a:txBody>
                    <a:bodyPr/>
                    <a:lstStyle/>
                    <a:p>
                      <a:pPr marL="0" lvl="0" indent="0" algn="l" rtl="0">
                        <a:lnSpc>
                          <a:spcPct val="115000"/>
                        </a:lnSpc>
                        <a:spcBef>
                          <a:spcPts val="0"/>
                        </a:spcBef>
                        <a:spcAft>
                          <a:spcPts val="0"/>
                        </a:spcAft>
                        <a:buNone/>
                      </a:pPr>
                      <a:r>
                        <a:rPr lang="en" sz="1100"/>
                        <a:t>Objectives</a:t>
                      </a:r>
                      <a:endParaRPr sz="1100"/>
                    </a:p>
                  </a:txBody>
                  <a:tcPr marL="69883" marR="69883" marT="69883" marB="69883"/>
                </a:tc>
                <a:tc>
                  <a:txBody>
                    <a:bodyPr/>
                    <a:lstStyle/>
                    <a:p>
                      <a:pPr marL="0" lvl="0" indent="0" algn="l" rtl="0">
                        <a:lnSpc>
                          <a:spcPct val="115000"/>
                        </a:lnSpc>
                        <a:spcBef>
                          <a:spcPts val="0"/>
                        </a:spcBef>
                        <a:spcAft>
                          <a:spcPts val="0"/>
                        </a:spcAft>
                        <a:buNone/>
                      </a:pPr>
                      <a:r>
                        <a:rPr lang="en" sz="1100"/>
                        <a:t>Approaches</a:t>
                      </a:r>
                      <a:endParaRPr sz="1100"/>
                    </a:p>
                  </a:txBody>
                  <a:tcPr marL="69883" marR="69883" marT="69883" marB="69883"/>
                </a:tc>
                <a:tc>
                  <a:txBody>
                    <a:bodyPr/>
                    <a:lstStyle/>
                    <a:p>
                      <a:pPr marL="0" lvl="0" indent="0" algn="l" rtl="0">
                        <a:lnSpc>
                          <a:spcPct val="115000"/>
                        </a:lnSpc>
                        <a:spcBef>
                          <a:spcPts val="0"/>
                        </a:spcBef>
                        <a:spcAft>
                          <a:spcPts val="0"/>
                        </a:spcAft>
                        <a:buNone/>
                      </a:pPr>
                      <a:r>
                        <a:rPr lang="en" sz="1100"/>
                        <a:t>Result</a:t>
                      </a:r>
                      <a:endParaRPr sz="1100"/>
                    </a:p>
                  </a:txBody>
                  <a:tcPr marL="69883" marR="69883" marT="69883" marB="69883"/>
                </a:tc>
                <a:tc>
                  <a:txBody>
                    <a:bodyPr/>
                    <a:lstStyle/>
                    <a:p>
                      <a:pPr marL="0" lvl="0" indent="0" algn="l" rtl="0">
                        <a:lnSpc>
                          <a:spcPct val="115000"/>
                        </a:lnSpc>
                        <a:spcBef>
                          <a:spcPts val="0"/>
                        </a:spcBef>
                        <a:spcAft>
                          <a:spcPts val="0"/>
                        </a:spcAft>
                        <a:buNone/>
                      </a:pPr>
                      <a:r>
                        <a:rPr lang="en" sz="1100"/>
                        <a:t>Research Gap</a:t>
                      </a:r>
                      <a:endParaRPr sz="1100"/>
                    </a:p>
                  </a:txBody>
                  <a:tcPr marL="69883" marR="69883" marT="69883" marB="69883"/>
                </a:tc>
                <a:extLst>
                  <a:ext uri="{0D108BD9-81ED-4DB2-BD59-A6C34878D82A}">
                    <a16:rowId xmlns:a16="http://schemas.microsoft.com/office/drawing/2014/main" val="10000"/>
                  </a:ext>
                </a:extLst>
              </a:tr>
              <a:tr h="3569826">
                <a:tc>
                  <a:txBody>
                    <a:bodyPr/>
                    <a:lstStyle/>
                    <a:p>
                      <a:pPr marL="0" lvl="0" indent="0" algn="l" rtl="0">
                        <a:lnSpc>
                          <a:spcPct val="115000"/>
                        </a:lnSpc>
                        <a:spcBef>
                          <a:spcPts val="0"/>
                        </a:spcBef>
                        <a:spcAft>
                          <a:spcPts val="0"/>
                        </a:spcAft>
                        <a:buNone/>
                      </a:pPr>
                      <a:r>
                        <a:rPr lang="en" sz="1100"/>
                        <a:t>6.</a:t>
                      </a:r>
                      <a:endParaRPr sz="1100"/>
                    </a:p>
                  </a:txBody>
                  <a:tcPr marL="69883" marR="69883" marT="69883" marB="69883"/>
                </a:tc>
                <a:tc>
                  <a:txBody>
                    <a:bodyPr/>
                    <a:lstStyle/>
                    <a:p>
                      <a:pPr marL="0" lvl="0" indent="0" algn="l" rtl="0">
                        <a:lnSpc>
                          <a:spcPct val="115000"/>
                        </a:lnSpc>
                        <a:spcBef>
                          <a:spcPts val="0"/>
                        </a:spcBef>
                        <a:spcAft>
                          <a:spcPts val="0"/>
                        </a:spcAft>
                        <a:buNone/>
                      </a:pPr>
                      <a:r>
                        <a:rPr lang="en" sz="900"/>
                        <a:t>Implications of Instagram photography for place branding. Media and Communication.</a:t>
                      </a:r>
                      <a:endParaRPr sz="900"/>
                    </a:p>
                  </a:txBody>
                  <a:tcPr marL="69883" marR="69883" marT="69883" marB="69883"/>
                </a:tc>
                <a:tc>
                  <a:txBody>
                    <a:bodyPr/>
                    <a:lstStyle/>
                    <a:p>
                      <a:pPr marL="0" lvl="0" indent="0" algn="l" rtl="0">
                        <a:lnSpc>
                          <a:spcPct val="115000"/>
                        </a:lnSpc>
                        <a:spcBef>
                          <a:spcPts val="0"/>
                        </a:spcBef>
                        <a:spcAft>
                          <a:spcPts val="0"/>
                        </a:spcAft>
                        <a:buNone/>
                      </a:pPr>
                      <a:r>
                        <a:rPr lang="en" sz="900"/>
                        <a:t>To explore the implications of Instagram photography for place branding. The researchers aimed to understand how Instagram photography is being used to represent and promote places, and to identify the potential benefits and challenges of this approach to place branding.</a:t>
                      </a:r>
                      <a:endParaRPr sz="900"/>
                    </a:p>
                  </a:txBody>
                  <a:tcPr marL="69883" marR="69883" marT="69883" marB="69883"/>
                </a:tc>
                <a:tc>
                  <a:txBody>
                    <a:bodyPr/>
                    <a:lstStyle/>
                    <a:p>
                      <a:pPr marL="0" lvl="0" indent="0" algn="l" rtl="0">
                        <a:lnSpc>
                          <a:spcPct val="115000"/>
                        </a:lnSpc>
                        <a:spcBef>
                          <a:spcPts val="0"/>
                        </a:spcBef>
                        <a:spcAft>
                          <a:spcPts val="0"/>
                        </a:spcAft>
                        <a:buNone/>
                      </a:pPr>
                      <a:r>
                        <a:rPr lang="en" sz="900"/>
                        <a:t>A qualitative content analysis of Instagram photographs that were tagged with specific hashtags related to place branding, Analyzed the visual and textual elements of the photographs, as well as the comments and engagement generated by them, to identify common themes and patterns in the representation of places on Instagram. </a:t>
                      </a:r>
                      <a:endParaRPr sz="900"/>
                    </a:p>
                  </a:txBody>
                  <a:tcPr marL="69883" marR="69883" marT="69883" marB="69883"/>
                </a:tc>
                <a:tc>
                  <a:txBody>
                    <a:bodyPr/>
                    <a:lstStyle/>
                    <a:p>
                      <a:pPr marL="0" lvl="0" indent="0" algn="l" rtl="0">
                        <a:lnSpc>
                          <a:spcPct val="115000"/>
                        </a:lnSpc>
                        <a:spcBef>
                          <a:spcPts val="0"/>
                        </a:spcBef>
                        <a:spcAft>
                          <a:spcPts val="0"/>
                        </a:spcAft>
                        <a:buNone/>
                      </a:pPr>
                      <a:r>
                        <a:rPr lang="en" sz="900"/>
                        <a:t>The researchers found that Instagram photographs are being used to showcase the unique features and attractions of places, as well as to create a sense of community and belonging among residents and visitors.</a:t>
                      </a:r>
                      <a:endParaRPr sz="900"/>
                    </a:p>
                  </a:txBody>
                  <a:tcPr marL="69883" marR="69883" marT="69883" marB="69883"/>
                </a:tc>
                <a:tc>
                  <a:txBody>
                    <a:bodyPr/>
                    <a:lstStyle/>
                    <a:p>
                      <a:pPr marL="457200" lvl="0" indent="-298450" algn="l" rtl="0">
                        <a:lnSpc>
                          <a:spcPct val="115000"/>
                        </a:lnSpc>
                        <a:spcBef>
                          <a:spcPts val="1200"/>
                        </a:spcBef>
                        <a:spcAft>
                          <a:spcPts val="0"/>
                        </a:spcAft>
                        <a:buSzPts val="1100"/>
                        <a:buChar char="●"/>
                      </a:pPr>
                      <a:r>
                        <a:rPr lang="en" sz="900" dirty="0"/>
                        <a:t>Limited research on the implications of Instagram photography for place branding, especially in the context of tourism destinations.</a:t>
                      </a:r>
                      <a:endParaRPr sz="900" dirty="0"/>
                    </a:p>
                    <a:p>
                      <a:pPr marL="457200" lvl="0" indent="-298450" algn="l" rtl="0">
                        <a:lnSpc>
                          <a:spcPct val="115000"/>
                        </a:lnSpc>
                        <a:spcBef>
                          <a:spcPts val="0"/>
                        </a:spcBef>
                        <a:spcAft>
                          <a:spcPts val="0"/>
                        </a:spcAft>
                        <a:buSzPts val="1100"/>
                        <a:buChar char="●"/>
                      </a:pPr>
                      <a:r>
                        <a:rPr lang="en" sz="900" dirty="0"/>
                        <a:t>Need for more research on how Instagram photography affects consumers’ perceptions and attitudes towards places and how it influences their decision-making processes.</a:t>
                      </a:r>
                      <a:endParaRPr sz="900" dirty="0"/>
                    </a:p>
                    <a:p>
                      <a:pPr marL="457200" lvl="0" indent="-298450" algn="l" rtl="0">
                        <a:lnSpc>
                          <a:spcPct val="115000"/>
                        </a:lnSpc>
                        <a:spcBef>
                          <a:spcPts val="0"/>
                        </a:spcBef>
                        <a:spcAft>
                          <a:spcPts val="0"/>
                        </a:spcAft>
                        <a:buSzPts val="1100"/>
                        <a:buChar char="●"/>
                      </a:pPr>
                      <a:r>
                        <a:rPr lang="en" sz="900" dirty="0"/>
                        <a:t>Limited research on the role of user-generated content in place branding and how it can be used to enhance the authenticity and credibility of place brands</a:t>
                      </a:r>
                      <a:endParaRPr sz="900" dirty="0"/>
                    </a:p>
                    <a:p>
                      <a:pPr marL="457200" lvl="0" indent="-298450" algn="l" rtl="0">
                        <a:lnSpc>
                          <a:spcPct val="115000"/>
                        </a:lnSpc>
                        <a:spcBef>
                          <a:spcPts val="0"/>
                        </a:spcBef>
                        <a:spcAft>
                          <a:spcPts val="0"/>
                        </a:spcAft>
                        <a:buSzPts val="1100"/>
                        <a:buChar char="●"/>
                      </a:pPr>
                      <a:r>
                        <a:rPr lang="en" sz="900" dirty="0"/>
                        <a:t>Need for more research on the factors that influence the effectiveness of Instagram photography for place branding, such as the type of destination, the characteristics of the target audience, and the style and quality of the photographs.</a:t>
                      </a:r>
                      <a:endParaRPr sz="900" dirty="0"/>
                    </a:p>
                  </a:txBody>
                  <a:tcPr marL="69883" marR="69883" marT="69883" marB="69883"/>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17"/>
        <p:cNvGrpSpPr/>
        <p:nvPr/>
      </p:nvGrpSpPr>
      <p:grpSpPr>
        <a:xfrm>
          <a:off x="0" y="0"/>
          <a:ext cx="0" cy="0"/>
          <a:chOff x="0" y="0"/>
          <a:chExt cx="0" cy="0"/>
        </a:xfrm>
      </p:grpSpPr>
      <p:pic>
        <p:nvPicPr>
          <p:cNvPr id="120" name="Picture 122">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1" name="Picture 124">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22" name="Oval 126">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24" name="Picture 128">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26" name="Picture 130">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28" name="Rectangle 132">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0" name="Rectangle 134">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6">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18" name="Google Shape;118;p23"/>
          <p:cNvGraphicFramePr/>
          <p:nvPr>
            <p:extLst>
              <p:ext uri="{D42A27DB-BD31-4B8C-83A1-F6EECF244321}">
                <p14:modId xmlns:p14="http://schemas.microsoft.com/office/powerpoint/2010/main" val="1944487501"/>
              </p:ext>
            </p:extLst>
          </p:nvPr>
        </p:nvGraphicFramePr>
        <p:xfrm>
          <a:off x="453483" y="468351"/>
          <a:ext cx="8207917" cy="4312468"/>
        </p:xfrm>
        <a:graphic>
          <a:graphicData uri="http://schemas.openxmlformats.org/drawingml/2006/table">
            <a:tbl>
              <a:tblPr firstRow="1" bandRow="1">
                <a:tableStyleId>{8EC20E35-A176-4012-BC5E-935CFFF8708E}</a:tableStyleId>
              </a:tblPr>
              <a:tblGrid>
                <a:gridCol w="460225">
                  <a:extLst>
                    <a:ext uri="{9D8B030D-6E8A-4147-A177-3AD203B41FA5}">
                      <a16:colId xmlns:a16="http://schemas.microsoft.com/office/drawing/2014/main" val="20000"/>
                    </a:ext>
                  </a:extLst>
                </a:gridCol>
                <a:gridCol w="1148322">
                  <a:extLst>
                    <a:ext uri="{9D8B030D-6E8A-4147-A177-3AD203B41FA5}">
                      <a16:colId xmlns:a16="http://schemas.microsoft.com/office/drawing/2014/main" val="20001"/>
                    </a:ext>
                  </a:extLst>
                </a:gridCol>
                <a:gridCol w="1344744">
                  <a:extLst>
                    <a:ext uri="{9D8B030D-6E8A-4147-A177-3AD203B41FA5}">
                      <a16:colId xmlns:a16="http://schemas.microsoft.com/office/drawing/2014/main" val="20002"/>
                    </a:ext>
                  </a:extLst>
                </a:gridCol>
                <a:gridCol w="1302189">
                  <a:extLst>
                    <a:ext uri="{9D8B030D-6E8A-4147-A177-3AD203B41FA5}">
                      <a16:colId xmlns:a16="http://schemas.microsoft.com/office/drawing/2014/main" val="20003"/>
                    </a:ext>
                  </a:extLst>
                </a:gridCol>
                <a:gridCol w="1282433">
                  <a:extLst>
                    <a:ext uri="{9D8B030D-6E8A-4147-A177-3AD203B41FA5}">
                      <a16:colId xmlns:a16="http://schemas.microsoft.com/office/drawing/2014/main" val="20004"/>
                    </a:ext>
                  </a:extLst>
                </a:gridCol>
                <a:gridCol w="2670004">
                  <a:extLst>
                    <a:ext uri="{9D8B030D-6E8A-4147-A177-3AD203B41FA5}">
                      <a16:colId xmlns:a16="http://schemas.microsoft.com/office/drawing/2014/main" val="20005"/>
                    </a:ext>
                  </a:extLst>
                </a:gridCol>
              </a:tblGrid>
              <a:tr h="513908">
                <a:tc>
                  <a:txBody>
                    <a:bodyPr/>
                    <a:lstStyle/>
                    <a:p>
                      <a:pPr marL="0" lvl="0" indent="0" algn="l" rtl="0">
                        <a:lnSpc>
                          <a:spcPct val="115000"/>
                        </a:lnSpc>
                        <a:spcBef>
                          <a:spcPts val="0"/>
                        </a:spcBef>
                        <a:spcAft>
                          <a:spcPts val="0"/>
                        </a:spcAft>
                        <a:buNone/>
                      </a:pPr>
                      <a:r>
                        <a:rPr lang="en" sz="1000" dirty="0"/>
                        <a:t>Sr. No.</a:t>
                      </a:r>
                      <a:endParaRPr sz="1000" dirty="0"/>
                    </a:p>
                  </a:txBody>
                  <a:tcPr marL="67103" marR="67103" marT="67103" marB="67103"/>
                </a:tc>
                <a:tc>
                  <a:txBody>
                    <a:bodyPr/>
                    <a:lstStyle/>
                    <a:p>
                      <a:pPr marL="0" lvl="0" indent="0" algn="l" rtl="0">
                        <a:lnSpc>
                          <a:spcPct val="115000"/>
                        </a:lnSpc>
                        <a:spcBef>
                          <a:spcPts val="0"/>
                        </a:spcBef>
                        <a:spcAft>
                          <a:spcPts val="0"/>
                        </a:spcAft>
                        <a:buNone/>
                      </a:pPr>
                      <a:r>
                        <a:rPr lang="en" sz="1000"/>
                        <a:t>Name of Publication</a:t>
                      </a:r>
                      <a:endParaRPr sz="1000"/>
                    </a:p>
                  </a:txBody>
                  <a:tcPr marL="67103" marR="67103" marT="67103" marB="67103"/>
                </a:tc>
                <a:tc>
                  <a:txBody>
                    <a:bodyPr/>
                    <a:lstStyle/>
                    <a:p>
                      <a:pPr marL="0" lvl="0" indent="0" algn="l" rtl="0">
                        <a:lnSpc>
                          <a:spcPct val="115000"/>
                        </a:lnSpc>
                        <a:spcBef>
                          <a:spcPts val="0"/>
                        </a:spcBef>
                        <a:spcAft>
                          <a:spcPts val="0"/>
                        </a:spcAft>
                        <a:buNone/>
                      </a:pPr>
                      <a:r>
                        <a:rPr lang="en" sz="1000"/>
                        <a:t>Objectives</a:t>
                      </a:r>
                      <a:endParaRPr sz="1000"/>
                    </a:p>
                  </a:txBody>
                  <a:tcPr marL="67103" marR="67103" marT="67103" marB="67103"/>
                </a:tc>
                <a:tc>
                  <a:txBody>
                    <a:bodyPr/>
                    <a:lstStyle/>
                    <a:p>
                      <a:pPr marL="0" lvl="0" indent="0" algn="l" rtl="0">
                        <a:lnSpc>
                          <a:spcPct val="115000"/>
                        </a:lnSpc>
                        <a:spcBef>
                          <a:spcPts val="0"/>
                        </a:spcBef>
                        <a:spcAft>
                          <a:spcPts val="0"/>
                        </a:spcAft>
                        <a:buNone/>
                      </a:pPr>
                      <a:r>
                        <a:rPr lang="en" sz="1000"/>
                        <a:t>Approaches</a:t>
                      </a:r>
                      <a:endParaRPr sz="1000"/>
                    </a:p>
                  </a:txBody>
                  <a:tcPr marL="67103" marR="67103" marT="67103" marB="67103"/>
                </a:tc>
                <a:tc>
                  <a:txBody>
                    <a:bodyPr/>
                    <a:lstStyle/>
                    <a:p>
                      <a:pPr marL="0" lvl="0" indent="0" algn="l" rtl="0">
                        <a:lnSpc>
                          <a:spcPct val="115000"/>
                        </a:lnSpc>
                        <a:spcBef>
                          <a:spcPts val="0"/>
                        </a:spcBef>
                        <a:spcAft>
                          <a:spcPts val="0"/>
                        </a:spcAft>
                        <a:buNone/>
                      </a:pPr>
                      <a:r>
                        <a:rPr lang="en" sz="1000"/>
                        <a:t>Result</a:t>
                      </a:r>
                      <a:endParaRPr sz="1000"/>
                    </a:p>
                  </a:txBody>
                  <a:tcPr marL="67103" marR="67103" marT="67103" marB="67103"/>
                </a:tc>
                <a:tc>
                  <a:txBody>
                    <a:bodyPr/>
                    <a:lstStyle/>
                    <a:p>
                      <a:pPr marL="0" lvl="0" indent="0" algn="l" rtl="0">
                        <a:lnSpc>
                          <a:spcPct val="115000"/>
                        </a:lnSpc>
                        <a:spcBef>
                          <a:spcPts val="0"/>
                        </a:spcBef>
                        <a:spcAft>
                          <a:spcPts val="0"/>
                        </a:spcAft>
                        <a:buNone/>
                      </a:pPr>
                      <a:r>
                        <a:rPr lang="en" sz="1000"/>
                        <a:t>Research Gap</a:t>
                      </a:r>
                      <a:endParaRPr sz="1000"/>
                    </a:p>
                  </a:txBody>
                  <a:tcPr marL="67103" marR="67103" marT="67103" marB="67103"/>
                </a:tc>
                <a:extLst>
                  <a:ext uri="{0D108BD9-81ED-4DB2-BD59-A6C34878D82A}">
                    <a16:rowId xmlns:a16="http://schemas.microsoft.com/office/drawing/2014/main" val="10000"/>
                  </a:ext>
                </a:extLst>
              </a:tr>
              <a:tr h="3798560">
                <a:tc>
                  <a:txBody>
                    <a:bodyPr/>
                    <a:lstStyle/>
                    <a:p>
                      <a:pPr marL="0" lvl="0" indent="0" algn="l" rtl="0">
                        <a:lnSpc>
                          <a:spcPct val="115000"/>
                        </a:lnSpc>
                        <a:spcBef>
                          <a:spcPts val="0"/>
                        </a:spcBef>
                        <a:spcAft>
                          <a:spcPts val="0"/>
                        </a:spcAft>
                        <a:buNone/>
                      </a:pPr>
                      <a:r>
                        <a:rPr lang="en" sz="1000"/>
                        <a:t>7.</a:t>
                      </a:r>
                      <a:endParaRPr sz="1000"/>
                    </a:p>
                  </a:txBody>
                  <a:tcPr marL="67103" marR="67103" marT="67103" marB="67103"/>
                </a:tc>
                <a:tc>
                  <a:txBody>
                    <a:bodyPr/>
                    <a:lstStyle/>
                    <a:p>
                      <a:pPr marL="0" lvl="0" indent="0" algn="l" rtl="0">
                        <a:lnSpc>
                          <a:spcPct val="115000"/>
                        </a:lnSpc>
                        <a:spcBef>
                          <a:spcPts val="0"/>
                        </a:spcBef>
                        <a:spcAft>
                          <a:spcPts val="0"/>
                        </a:spcAft>
                        <a:buNone/>
                      </a:pPr>
                      <a:r>
                        <a:rPr lang="en" sz="900" dirty="0"/>
                        <a:t>Investigation of social media marketing: How does the hotel industry in Hong Kong perform in marketing on social media websites?</a:t>
                      </a:r>
                      <a:endParaRPr sz="900" dirty="0"/>
                    </a:p>
                  </a:txBody>
                  <a:tcPr marL="67103" marR="67103" marT="67103" marB="67103"/>
                </a:tc>
                <a:tc>
                  <a:txBody>
                    <a:bodyPr/>
                    <a:lstStyle/>
                    <a:p>
                      <a:pPr marL="0" lvl="0" indent="0" algn="l" rtl="0">
                        <a:lnSpc>
                          <a:spcPct val="115000"/>
                        </a:lnSpc>
                        <a:spcBef>
                          <a:spcPts val="0"/>
                        </a:spcBef>
                        <a:spcAft>
                          <a:spcPts val="0"/>
                        </a:spcAft>
                        <a:buNone/>
                      </a:pPr>
                      <a:r>
                        <a:rPr lang="en" sz="900"/>
                        <a:t>To investigate the use of social media marketing in the hotel industry in Hong Kong. To understand how hotels in Hong Kong are using social media to promote their products and services, as well as to identify the benefits and challenges of this approach to marketing.</a:t>
                      </a:r>
                      <a:endParaRPr sz="900"/>
                    </a:p>
                  </a:txBody>
                  <a:tcPr marL="67103" marR="67103" marT="67103" marB="67103"/>
                </a:tc>
                <a:tc>
                  <a:txBody>
                    <a:bodyPr/>
                    <a:lstStyle/>
                    <a:p>
                      <a:pPr marL="0" lvl="0" indent="0" algn="l" rtl="0">
                        <a:lnSpc>
                          <a:spcPct val="115000"/>
                        </a:lnSpc>
                        <a:spcBef>
                          <a:spcPts val="0"/>
                        </a:spcBef>
                        <a:spcAft>
                          <a:spcPts val="0"/>
                        </a:spcAft>
                        <a:buNone/>
                      </a:pPr>
                      <a:r>
                        <a:rPr lang="en" sz="900"/>
                        <a:t>Conducted a survey of 102 hotels in Hong Kong to assess their use of social media marketing. The survey included questions about the types of social media platforms used, the frequency and content of posts, the strategies and tactics employed, and the perceived benefits and challenges of social media marketing.</a:t>
                      </a:r>
                      <a:endParaRPr sz="900"/>
                    </a:p>
                  </a:txBody>
                  <a:tcPr marL="67103" marR="67103" marT="67103" marB="67103"/>
                </a:tc>
                <a:tc>
                  <a:txBody>
                    <a:bodyPr/>
                    <a:lstStyle/>
                    <a:p>
                      <a:pPr marL="0" lvl="0" indent="0" algn="l" rtl="0">
                        <a:lnSpc>
                          <a:spcPct val="115000"/>
                        </a:lnSpc>
                        <a:spcBef>
                          <a:spcPts val="0"/>
                        </a:spcBef>
                        <a:spcAft>
                          <a:spcPts val="0"/>
                        </a:spcAft>
                        <a:buNone/>
                      </a:pPr>
                      <a:r>
                        <a:rPr lang="en" sz="900" dirty="0"/>
                        <a:t>Study suggests that social media marketing is becoming an increasingly important tool for hotels in Hong Kong to reach and engage with customers. Results show  the majority of hotels surveyed (84%) had a presence on at least one social media platform, with Facebook and Twitter being the most commonly used platforms. </a:t>
                      </a:r>
                      <a:endParaRPr sz="900" dirty="0"/>
                    </a:p>
                  </a:txBody>
                  <a:tcPr marL="67103" marR="67103" marT="67103" marB="67103"/>
                </a:tc>
                <a:tc>
                  <a:txBody>
                    <a:bodyPr/>
                    <a:lstStyle/>
                    <a:p>
                      <a:pPr marL="457200" lvl="0" indent="-298450" algn="l" rtl="0">
                        <a:lnSpc>
                          <a:spcPct val="115000"/>
                        </a:lnSpc>
                        <a:spcBef>
                          <a:spcPts val="1200"/>
                        </a:spcBef>
                        <a:spcAft>
                          <a:spcPts val="0"/>
                        </a:spcAft>
                        <a:buSzPts val="1100"/>
                        <a:buChar char="●"/>
                      </a:pPr>
                      <a:r>
                        <a:rPr lang="en" sz="900" dirty="0"/>
                        <a:t>Need for more research on the types of social media platforms that hotels in Hong Kong use for marketing purposes, and how they use these platforms to engage with customers and promote their services.</a:t>
                      </a:r>
                      <a:endParaRPr sz="900" dirty="0"/>
                    </a:p>
                    <a:p>
                      <a:pPr marL="457200" lvl="0" indent="-298450" algn="l" rtl="0">
                        <a:lnSpc>
                          <a:spcPct val="115000"/>
                        </a:lnSpc>
                        <a:spcBef>
                          <a:spcPts val="0"/>
                        </a:spcBef>
                        <a:spcAft>
                          <a:spcPts val="0"/>
                        </a:spcAft>
                        <a:buSzPts val="1100"/>
                        <a:buChar char="●"/>
                      </a:pPr>
                      <a:r>
                        <a:rPr lang="en" sz="900" dirty="0"/>
                        <a:t>Limited research on the role of user-generated content in place branding and how it can be used to enhance the authenticity and credibility of place brands.</a:t>
                      </a:r>
                      <a:endParaRPr sz="900" dirty="0"/>
                    </a:p>
                    <a:p>
                      <a:pPr marL="457200" lvl="0" indent="-298450" algn="l" rtl="0">
                        <a:lnSpc>
                          <a:spcPct val="115000"/>
                        </a:lnSpc>
                        <a:spcBef>
                          <a:spcPts val="0"/>
                        </a:spcBef>
                        <a:spcAft>
                          <a:spcPts val="0"/>
                        </a:spcAft>
                        <a:buSzPts val="1100"/>
                        <a:buChar char="●"/>
                      </a:pPr>
                      <a:r>
                        <a:rPr lang="en" sz="900" dirty="0"/>
                        <a:t>Need for more research on the factors that influence the effectiveness of Instagram photography for place branding, such as the type of destination, the characteristics of the target audience, and the style and quality of the photographs.</a:t>
                      </a:r>
                      <a:endParaRPr sz="900" dirty="0"/>
                    </a:p>
                    <a:p>
                      <a:pPr marL="457200" lvl="0" indent="-298450" algn="l" rtl="0">
                        <a:lnSpc>
                          <a:spcPct val="115000"/>
                        </a:lnSpc>
                        <a:spcBef>
                          <a:spcPts val="0"/>
                        </a:spcBef>
                        <a:spcAft>
                          <a:spcPts val="0"/>
                        </a:spcAft>
                        <a:buSzPts val="1100"/>
                        <a:buChar char="●"/>
                      </a:pPr>
                      <a:r>
                        <a:rPr lang="en" sz="900" dirty="0"/>
                        <a:t>Limited research on the impact of Instagram photography on place identity and how it can shape and transform the image over time.</a:t>
                      </a:r>
                      <a:endParaRPr sz="900" dirty="0"/>
                    </a:p>
                  </a:txBody>
                  <a:tcPr marL="67103" marR="67103" marT="67103" marB="67103"/>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2"/>
        <p:cNvGrpSpPr/>
        <p:nvPr/>
      </p:nvGrpSpPr>
      <p:grpSpPr>
        <a:xfrm>
          <a:off x="0" y="0"/>
          <a:ext cx="0" cy="0"/>
          <a:chOff x="0" y="0"/>
          <a:chExt cx="0" cy="0"/>
        </a:xfrm>
      </p:grpSpPr>
      <p:pic>
        <p:nvPicPr>
          <p:cNvPr id="128" name="Picture 127">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0" name="Picture 129">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2" name="Oval 131">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4" name="Picture 133">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36" name="Picture 135">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38" name="Rectangle 137">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0" name="Rectangle 139">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23" name="Google Shape;123;p24"/>
          <p:cNvGraphicFramePr/>
          <p:nvPr>
            <p:extLst>
              <p:ext uri="{D42A27DB-BD31-4B8C-83A1-F6EECF244321}">
                <p14:modId xmlns:p14="http://schemas.microsoft.com/office/powerpoint/2010/main" val="1518503661"/>
              </p:ext>
            </p:extLst>
          </p:nvPr>
        </p:nvGraphicFramePr>
        <p:xfrm>
          <a:off x="460916" y="475785"/>
          <a:ext cx="8251902" cy="3934871"/>
        </p:xfrm>
        <a:graphic>
          <a:graphicData uri="http://schemas.openxmlformats.org/drawingml/2006/table">
            <a:tbl>
              <a:tblPr firstRow="1" bandRow="1">
                <a:noFill/>
                <a:tableStyleId>{50B5CF98-7ED3-4FE0-989F-1EC347352B44}</a:tableStyleId>
              </a:tblPr>
              <a:tblGrid>
                <a:gridCol w="416313">
                  <a:extLst>
                    <a:ext uri="{9D8B030D-6E8A-4147-A177-3AD203B41FA5}">
                      <a16:colId xmlns:a16="http://schemas.microsoft.com/office/drawing/2014/main" val="20000"/>
                    </a:ext>
                  </a:extLst>
                </a:gridCol>
                <a:gridCol w="1286108">
                  <a:extLst>
                    <a:ext uri="{9D8B030D-6E8A-4147-A177-3AD203B41FA5}">
                      <a16:colId xmlns:a16="http://schemas.microsoft.com/office/drawing/2014/main" val="20001"/>
                    </a:ext>
                  </a:extLst>
                </a:gridCol>
                <a:gridCol w="1293541">
                  <a:extLst>
                    <a:ext uri="{9D8B030D-6E8A-4147-A177-3AD203B41FA5}">
                      <a16:colId xmlns:a16="http://schemas.microsoft.com/office/drawing/2014/main" val="20002"/>
                    </a:ext>
                  </a:extLst>
                </a:gridCol>
                <a:gridCol w="1315844">
                  <a:extLst>
                    <a:ext uri="{9D8B030D-6E8A-4147-A177-3AD203B41FA5}">
                      <a16:colId xmlns:a16="http://schemas.microsoft.com/office/drawing/2014/main" val="20003"/>
                    </a:ext>
                  </a:extLst>
                </a:gridCol>
                <a:gridCol w="1501698">
                  <a:extLst>
                    <a:ext uri="{9D8B030D-6E8A-4147-A177-3AD203B41FA5}">
                      <a16:colId xmlns:a16="http://schemas.microsoft.com/office/drawing/2014/main" val="20004"/>
                    </a:ext>
                  </a:extLst>
                </a:gridCol>
                <a:gridCol w="2438398">
                  <a:extLst>
                    <a:ext uri="{9D8B030D-6E8A-4147-A177-3AD203B41FA5}">
                      <a16:colId xmlns:a16="http://schemas.microsoft.com/office/drawing/2014/main" val="20005"/>
                    </a:ext>
                  </a:extLst>
                </a:gridCol>
              </a:tblGrid>
              <a:tr h="527825">
                <a:tc>
                  <a:txBody>
                    <a:bodyPr/>
                    <a:lstStyle/>
                    <a:p>
                      <a:pPr marL="0" lvl="0" indent="0" algn="l" defTabSz="342900" rtl="0" eaLnBrk="1" latinLnBrk="0" hangingPunct="1">
                        <a:lnSpc>
                          <a:spcPct val="115000"/>
                        </a:lnSpc>
                        <a:spcBef>
                          <a:spcPts val="0"/>
                        </a:spcBef>
                        <a:spcAft>
                          <a:spcPts val="0"/>
                        </a:spcAft>
                        <a:buNone/>
                      </a:pPr>
                      <a:r>
                        <a:rPr lang="en" sz="1100" b="1" kern="1200" dirty="0">
                          <a:solidFill>
                            <a:schemeClr val="lt1"/>
                          </a:solidFill>
                          <a:latin typeface="+mn-lt"/>
                          <a:ea typeface="+mn-ea"/>
                          <a:cs typeface="+mn-cs"/>
                        </a:rPr>
                        <a:t>Sr. No.</a:t>
                      </a:r>
                      <a:endParaRPr sz="1100" b="1" kern="1200" dirty="0">
                        <a:solidFill>
                          <a:schemeClr val="lt1"/>
                        </a:solidFill>
                        <a:latin typeface="+mn-lt"/>
                        <a:ea typeface="+mn-ea"/>
                        <a:cs typeface="+mn-cs"/>
                      </a:endParaRPr>
                    </a:p>
                  </a:txBody>
                  <a:tcPr marL="71351" marR="71351" marT="71351" marB="71351">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defTabSz="342900" rtl="0" eaLnBrk="1" latinLnBrk="0" hangingPunct="1">
                        <a:lnSpc>
                          <a:spcPct val="115000"/>
                        </a:lnSpc>
                        <a:spcBef>
                          <a:spcPts val="0"/>
                        </a:spcBef>
                        <a:spcAft>
                          <a:spcPts val="0"/>
                        </a:spcAft>
                        <a:buNone/>
                      </a:pPr>
                      <a:r>
                        <a:rPr lang="en" sz="1100" b="1" kern="1200" dirty="0">
                          <a:solidFill>
                            <a:schemeClr val="lt1"/>
                          </a:solidFill>
                          <a:latin typeface="+mn-lt"/>
                          <a:ea typeface="+mn-ea"/>
                          <a:cs typeface="+mn-cs"/>
                        </a:rPr>
                        <a:t>Name of Publication</a:t>
                      </a:r>
                      <a:endParaRPr sz="1100" b="1" kern="1200" dirty="0">
                        <a:solidFill>
                          <a:schemeClr val="lt1"/>
                        </a:solidFill>
                        <a:latin typeface="+mn-lt"/>
                        <a:ea typeface="+mn-ea"/>
                        <a:cs typeface="+mn-cs"/>
                      </a:endParaRPr>
                    </a:p>
                  </a:txBody>
                  <a:tcPr marL="71351" marR="71351" marT="71351" marB="71351">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defTabSz="342900" rtl="0" eaLnBrk="1" latinLnBrk="0" hangingPunct="1">
                        <a:lnSpc>
                          <a:spcPct val="115000"/>
                        </a:lnSpc>
                        <a:spcBef>
                          <a:spcPts val="0"/>
                        </a:spcBef>
                        <a:spcAft>
                          <a:spcPts val="0"/>
                        </a:spcAft>
                        <a:buNone/>
                      </a:pPr>
                      <a:r>
                        <a:rPr lang="en" sz="1100" b="1" kern="1200">
                          <a:solidFill>
                            <a:schemeClr val="lt1"/>
                          </a:solidFill>
                          <a:latin typeface="+mn-lt"/>
                          <a:ea typeface="+mn-ea"/>
                          <a:cs typeface="+mn-cs"/>
                        </a:rPr>
                        <a:t>Objective</a:t>
                      </a:r>
                      <a:endParaRPr sz="1100" b="1" kern="1200">
                        <a:solidFill>
                          <a:schemeClr val="lt1"/>
                        </a:solidFill>
                        <a:latin typeface="+mn-lt"/>
                        <a:ea typeface="+mn-ea"/>
                        <a:cs typeface="+mn-cs"/>
                      </a:endParaRPr>
                    </a:p>
                  </a:txBody>
                  <a:tcPr marL="71351" marR="71351" marT="71351" marB="71351">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defTabSz="342900" rtl="0" eaLnBrk="1" latinLnBrk="0" hangingPunct="1">
                        <a:lnSpc>
                          <a:spcPct val="115000"/>
                        </a:lnSpc>
                        <a:spcBef>
                          <a:spcPts val="0"/>
                        </a:spcBef>
                        <a:spcAft>
                          <a:spcPts val="0"/>
                        </a:spcAft>
                        <a:buNone/>
                      </a:pPr>
                      <a:r>
                        <a:rPr lang="en" sz="1100" b="1" kern="1200">
                          <a:solidFill>
                            <a:schemeClr val="lt1"/>
                          </a:solidFill>
                          <a:latin typeface="+mn-lt"/>
                          <a:ea typeface="+mn-ea"/>
                          <a:cs typeface="+mn-cs"/>
                        </a:rPr>
                        <a:t>Approaches</a:t>
                      </a:r>
                      <a:endParaRPr sz="1100" b="1" kern="1200">
                        <a:solidFill>
                          <a:schemeClr val="lt1"/>
                        </a:solidFill>
                        <a:latin typeface="+mn-lt"/>
                        <a:ea typeface="+mn-ea"/>
                        <a:cs typeface="+mn-cs"/>
                      </a:endParaRPr>
                    </a:p>
                  </a:txBody>
                  <a:tcPr marL="71351" marR="71351" marT="71351" marB="71351">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defTabSz="342900" rtl="0" eaLnBrk="1" latinLnBrk="0" hangingPunct="1">
                        <a:lnSpc>
                          <a:spcPct val="115000"/>
                        </a:lnSpc>
                        <a:spcBef>
                          <a:spcPts val="0"/>
                        </a:spcBef>
                        <a:spcAft>
                          <a:spcPts val="0"/>
                        </a:spcAft>
                        <a:buNone/>
                      </a:pPr>
                      <a:r>
                        <a:rPr lang="en" sz="1100" b="1" kern="1200">
                          <a:solidFill>
                            <a:schemeClr val="lt1"/>
                          </a:solidFill>
                          <a:latin typeface="+mn-lt"/>
                          <a:ea typeface="+mn-ea"/>
                          <a:cs typeface="+mn-cs"/>
                        </a:rPr>
                        <a:t>Result</a:t>
                      </a:r>
                      <a:endParaRPr sz="1100" b="1" kern="1200">
                        <a:solidFill>
                          <a:schemeClr val="lt1"/>
                        </a:solidFill>
                        <a:latin typeface="+mn-lt"/>
                        <a:ea typeface="+mn-ea"/>
                        <a:cs typeface="+mn-cs"/>
                      </a:endParaRPr>
                    </a:p>
                  </a:txBody>
                  <a:tcPr marL="71351" marR="71351" marT="71351" marB="71351">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defTabSz="342900" rtl="0" eaLnBrk="1" latinLnBrk="0" hangingPunct="1">
                        <a:lnSpc>
                          <a:spcPct val="115000"/>
                        </a:lnSpc>
                        <a:spcBef>
                          <a:spcPts val="0"/>
                        </a:spcBef>
                        <a:spcAft>
                          <a:spcPts val="0"/>
                        </a:spcAft>
                        <a:buNone/>
                      </a:pPr>
                      <a:r>
                        <a:rPr lang="en" sz="1100" b="1" kern="1200">
                          <a:solidFill>
                            <a:schemeClr val="lt1"/>
                          </a:solidFill>
                          <a:latin typeface="+mn-lt"/>
                          <a:ea typeface="+mn-ea"/>
                          <a:cs typeface="+mn-cs"/>
                        </a:rPr>
                        <a:t>Research Gap</a:t>
                      </a:r>
                      <a:endParaRPr sz="1100" b="1" kern="1200">
                        <a:solidFill>
                          <a:schemeClr val="lt1"/>
                        </a:solidFill>
                        <a:latin typeface="+mn-lt"/>
                        <a:ea typeface="+mn-ea"/>
                        <a:cs typeface="+mn-cs"/>
                      </a:endParaRPr>
                    </a:p>
                  </a:txBody>
                  <a:tcPr marL="71351" marR="71351" marT="71351" marB="71351">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407046">
                <a:tc>
                  <a:txBody>
                    <a:bodyPr/>
                    <a:lstStyle/>
                    <a:p>
                      <a:pPr marL="0" lvl="0" indent="0" algn="l" rtl="0">
                        <a:lnSpc>
                          <a:spcPct val="115000"/>
                        </a:lnSpc>
                        <a:spcBef>
                          <a:spcPts val="0"/>
                        </a:spcBef>
                        <a:spcAft>
                          <a:spcPts val="0"/>
                        </a:spcAft>
                        <a:buNone/>
                      </a:pPr>
                      <a:r>
                        <a:rPr lang="en" sz="1100" dirty="0"/>
                        <a:t>8.</a:t>
                      </a:r>
                      <a:endParaRPr sz="1100" dirty="0"/>
                    </a:p>
                  </a:txBody>
                  <a:tcPr marL="71351" marR="71351" marT="71351" marB="71351">
                    <a:lnL w="9525" cap="flat" cmpd="sng">
                      <a:noFill/>
                      <a:prstDash val="solid"/>
                      <a:round/>
                      <a:headEnd type="none" w="sm" len="sm"/>
                      <a:tailEnd type="none" w="sm" len="sm"/>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tx1">
                        <a:lumMod val="85000"/>
                      </a:schemeClr>
                    </a:solidFill>
                  </a:tcPr>
                </a:tc>
                <a:tc>
                  <a:txBody>
                    <a:bodyPr/>
                    <a:lstStyle/>
                    <a:p>
                      <a:pPr marL="0" lvl="0" indent="0" algn="l" defTabSz="342900" rtl="0" eaLnBrk="1" latinLnBrk="0" hangingPunct="1">
                        <a:lnSpc>
                          <a:spcPct val="115000"/>
                        </a:lnSpc>
                        <a:spcBef>
                          <a:spcPts val="0"/>
                        </a:spcBef>
                        <a:spcAft>
                          <a:spcPts val="0"/>
                        </a:spcAft>
                        <a:buNone/>
                      </a:pPr>
                      <a:r>
                        <a:rPr lang="en" sz="900" kern="1200" dirty="0">
                          <a:solidFill>
                            <a:schemeClr val="dk1"/>
                          </a:solidFill>
                          <a:latin typeface="+mn-lt"/>
                          <a:ea typeface="+mn-ea"/>
                          <a:cs typeface="+mn-cs"/>
                        </a:rPr>
                        <a:t>Testing the cross-brand and cross-market validity of a consumer based brand equity (CBBE) model for destination brands.</a:t>
                      </a:r>
                      <a:endParaRPr sz="900" kern="1200" dirty="0">
                        <a:solidFill>
                          <a:schemeClr val="dk1"/>
                        </a:solidFill>
                        <a:latin typeface="+mn-lt"/>
                        <a:ea typeface="+mn-ea"/>
                        <a:cs typeface="+mn-cs"/>
                      </a:endParaRPr>
                    </a:p>
                  </a:txBody>
                  <a:tcPr marL="71351" marR="71351" marT="71351" marB="713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tx1">
                        <a:lumMod val="85000"/>
                      </a:schemeClr>
                    </a:solidFill>
                  </a:tcPr>
                </a:tc>
                <a:tc>
                  <a:txBody>
                    <a:bodyPr/>
                    <a:lstStyle/>
                    <a:p>
                      <a:pPr marL="0" lvl="0" indent="0" algn="l" defTabSz="342900" rtl="0" eaLnBrk="1" latinLnBrk="0" hangingPunct="1">
                        <a:lnSpc>
                          <a:spcPct val="115000"/>
                        </a:lnSpc>
                        <a:spcBef>
                          <a:spcPts val="0"/>
                        </a:spcBef>
                        <a:spcAft>
                          <a:spcPts val="0"/>
                        </a:spcAft>
                        <a:buNone/>
                      </a:pPr>
                      <a:r>
                        <a:rPr lang="en" sz="900" kern="1200" dirty="0">
                          <a:solidFill>
                            <a:schemeClr val="dk1"/>
                          </a:solidFill>
                          <a:latin typeface="+mn-lt"/>
                          <a:ea typeface="+mn-ea"/>
                          <a:cs typeface="+mn-cs"/>
                        </a:rPr>
                        <a:t>To test the cross-brand and cross-market validity of a Consumer-Based Brand Equity (CBBE) model for destination brands. The study aimed to evaluate the validity of the CBBE model in different markets and for different types of destinations, and to assess its ability to predict destination choice behavior.</a:t>
                      </a:r>
                      <a:endParaRPr sz="900" kern="1200" dirty="0">
                        <a:solidFill>
                          <a:schemeClr val="dk1"/>
                        </a:solidFill>
                        <a:latin typeface="+mn-lt"/>
                        <a:ea typeface="+mn-ea"/>
                        <a:cs typeface="+mn-cs"/>
                      </a:endParaRPr>
                    </a:p>
                  </a:txBody>
                  <a:tcPr marL="71351" marR="71351" marT="71351" marB="713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tx1">
                        <a:lumMod val="85000"/>
                      </a:schemeClr>
                    </a:solidFill>
                  </a:tcPr>
                </a:tc>
                <a:tc>
                  <a:txBody>
                    <a:bodyPr/>
                    <a:lstStyle/>
                    <a:p>
                      <a:pPr marL="0" lvl="0" indent="0" algn="l" defTabSz="342900" rtl="0" eaLnBrk="1" latinLnBrk="0" hangingPunct="1">
                        <a:lnSpc>
                          <a:spcPct val="115000"/>
                        </a:lnSpc>
                        <a:spcBef>
                          <a:spcPts val="0"/>
                        </a:spcBef>
                        <a:spcAft>
                          <a:spcPts val="0"/>
                        </a:spcAft>
                        <a:buNone/>
                      </a:pPr>
                      <a:r>
                        <a:rPr lang="en" sz="900" kern="1200" dirty="0">
                          <a:solidFill>
                            <a:schemeClr val="dk1"/>
                          </a:solidFill>
                          <a:latin typeface="+mn-lt"/>
                          <a:ea typeface="+mn-ea"/>
                          <a:cs typeface="+mn-cs"/>
                        </a:rPr>
                        <a:t>Survey of 898 respondents from four different countries (the United States, China, Germany, and the United Kingdom) who had visited a variety of different types of destinations (urban, coastal, and cultural). The survey measured the respondents' perceptions of the brand equity of the destinations they had visited, as well as their destination choice behavior.</a:t>
                      </a:r>
                      <a:endParaRPr sz="900" kern="1200" dirty="0">
                        <a:solidFill>
                          <a:schemeClr val="dk1"/>
                        </a:solidFill>
                        <a:latin typeface="+mn-lt"/>
                        <a:ea typeface="+mn-ea"/>
                        <a:cs typeface="+mn-cs"/>
                      </a:endParaRPr>
                    </a:p>
                  </a:txBody>
                  <a:tcPr marL="71351" marR="71351" marT="71351" marB="713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tx1">
                        <a:lumMod val="85000"/>
                      </a:schemeClr>
                    </a:solidFill>
                  </a:tcPr>
                </a:tc>
                <a:tc>
                  <a:txBody>
                    <a:bodyPr/>
                    <a:lstStyle/>
                    <a:p>
                      <a:pPr marL="0" lvl="0" indent="0" algn="l" defTabSz="342900" rtl="0" eaLnBrk="1" latinLnBrk="0" hangingPunct="1">
                        <a:lnSpc>
                          <a:spcPct val="115000"/>
                        </a:lnSpc>
                        <a:spcBef>
                          <a:spcPts val="0"/>
                        </a:spcBef>
                        <a:spcAft>
                          <a:spcPts val="0"/>
                        </a:spcAft>
                        <a:buNone/>
                      </a:pPr>
                      <a:r>
                        <a:rPr lang="en" sz="900" kern="1200" dirty="0">
                          <a:solidFill>
                            <a:schemeClr val="dk1"/>
                          </a:solidFill>
                          <a:latin typeface="+mn-lt"/>
                          <a:ea typeface="+mn-ea"/>
                          <a:cs typeface="+mn-cs"/>
                        </a:rPr>
                        <a:t>The results of the study supported the cross-market and cross-brand validity of the CBBE model for destination brands. The study found that the model was able to predict destination choice behavior across different markets and for different types of destinations. </a:t>
                      </a:r>
                      <a:endParaRPr sz="900" kern="1200" dirty="0">
                        <a:solidFill>
                          <a:schemeClr val="dk1"/>
                        </a:solidFill>
                        <a:latin typeface="+mn-lt"/>
                        <a:ea typeface="+mn-ea"/>
                        <a:cs typeface="+mn-cs"/>
                      </a:endParaRPr>
                    </a:p>
                  </a:txBody>
                  <a:tcPr marL="71351" marR="71351" marT="71351" marB="713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tx1">
                        <a:lumMod val="85000"/>
                      </a:schemeClr>
                    </a:solidFill>
                  </a:tcPr>
                </a:tc>
                <a:tc>
                  <a:txBody>
                    <a:bodyPr/>
                    <a:lstStyle/>
                    <a:p>
                      <a:pPr marL="0" lvl="0" indent="0" algn="l" defTabSz="342900" rtl="0" eaLnBrk="1" latinLnBrk="0" hangingPunct="1">
                        <a:lnSpc>
                          <a:spcPct val="115000"/>
                        </a:lnSpc>
                        <a:spcBef>
                          <a:spcPts val="0"/>
                        </a:spcBef>
                        <a:spcAft>
                          <a:spcPts val="0"/>
                        </a:spcAft>
                        <a:buNone/>
                      </a:pPr>
                      <a:r>
                        <a:rPr lang="en" sz="900" kern="1200" dirty="0">
                          <a:solidFill>
                            <a:schemeClr val="dk1"/>
                          </a:solidFill>
                          <a:latin typeface="+mn-lt"/>
                          <a:ea typeface="+mn-ea"/>
                          <a:cs typeface="+mn-cs"/>
                        </a:rPr>
                        <a:t>CBBE model for destination brands is the lack of empirical research that has been conducted to test the validity of existing CBBE models in different contexts.While many CBBE models have been proposed and tested for various product and service categories, there is still a need to investigate whether these models are applicable to destination brands, which have unique characteristics and are subject to different marketing strategies.</a:t>
                      </a:r>
                      <a:endParaRPr sz="900" kern="1200" dirty="0">
                        <a:solidFill>
                          <a:schemeClr val="dk1"/>
                        </a:solidFill>
                        <a:latin typeface="+mn-lt"/>
                        <a:ea typeface="+mn-ea"/>
                        <a:cs typeface="+mn-cs"/>
                      </a:endParaRPr>
                    </a:p>
                  </a:txBody>
                  <a:tcPr marL="71351" marR="71351" marT="71351" marB="71351">
                    <a:lnL w="12700" cap="flat" cmpd="sng" algn="ctr">
                      <a:no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7"/>
        <p:cNvGrpSpPr/>
        <p:nvPr/>
      </p:nvGrpSpPr>
      <p:grpSpPr>
        <a:xfrm>
          <a:off x="0" y="0"/>
          <a:ext cx="0" cy="0"/>
          <a:chOff x="0" y="0"/>
          <a:chExt cx="0" cy="0"/>
        </a:xfrm>
      </p:grpSpPr>
      <p:pic>
        <p:nvPicPr>
          <p:cNvPr id="133" name="Picture 132">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5" name="Picture 134">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7" name="Oval 136">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9" name="Picture 138">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41" name="Picture 140">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3" name="Rectangle 142">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5" name="Rectangle 144">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28" name="Google Shape;128;p25"/>
          <p:cNvGraphicFramePr/>
          <p:nvPr>
            <p:extLst>
              <p:ext uri="{D42A27DB-BD31-4B8C-83A1-F6EECF244321}">
                <p14:modId xmlns:p14="http://schemas.microsoft.com/office/powerpoint/2010/main" val="2426321032"/>
              </p:ext>
            </p:extLst>
          </p:nvPr>
        </p:nvGraphicFramePr>
        <p:xfrm>
          <a:off x="468352" y="483220"/>
          <a:ext cx="8222166" cy="4190930"/>
        </p:xfrm>
        <a:graphic>
          <a:graphicData uri="http://schemas.openxmlformats.org/drawingml/2006/table">
            <a:tbl>
              <a:tblPr>
                <a:noFill/>
                <a:tableStyleId>{50B5CF98-7ED3-4FE0-989F-1EC347352B44}</a:tableStyleId>
              </a:tblPr>
              <a:tblGrid>
                <a:gridCol w="460417">
                  <a:extLst>
                    <a:ext uri="{9D8B030D-6E8A-4147-A177-3AD203B41FA5}">
                      <a16:colId xmlns:a16="http://schemas.microsoft.com/office/drawing/2014/main" val="20000"/>
                    </a:ext>
                  </a:extLst>
                </a:gridCol>
                <a:gridCol w="1115309">
                  <a:extLst>
                    <a:ext uri="{9D8B030D-6E8A-4147-A177-3AD203B41FA5}">
                      <a16:colId xmlns:a16="http://schemas.microsoft.com/office/drawing/2014/main" val="20001"/>
                    </a:ext>
                  </a:extLst>
                </a:gridCol>
                <a:gridCol w="1579748">
                  <a:extLst>
                    <a:ext uri="{9D8B030D-6E8A-4147-A177-3AD203B41FA5}">
                      <a16:colId xmlns:a16="http://schemas.microsoft.com/office/drawing/2014/main" val="20002"/>
                    </a:ext>
                  </a:extLst>
                </a:gridCol>
                <a:gridCol w="1402661">
                  <a:extLst>
                    <a:ext uri="{9D8B030D-6E8A-4147-A177-3AD203B41FA5}">
                      <a16:colId xmlns:a16="http://schemas.microsoft.com/office/drawing/2014/main" val="20003"/>
                    </a:ext>
                  </a:extLst>
                </a:gridCol>
                <a:gridCol w="1795262">
                  <a:extLst>
                    <a:ext uri="{9D8B030D-6E8A-4147-A177-3AD203B41FA5}">
                      <a16:colId xmlns:a16="http://schemas.microsoft.com/office/drawing/2014/main" val="20004"/>
                    </a:ext>
                  </a:extLst>
                </a:gridCol>
                <a:gridCol w="1868769">
                  <a:extLst>
                    <a:ext uri="{9D8B030D-6E8A-4147-A177-3AD203B41FA5}">
                      <a16:colId xmlns:a16="http://schemas.microsoft.com/office/drawing/2014/main" val="20005"/>
                    </a:ext>
                  </a:extLst>
                </a:gridCol>
              </a:tblGrid>
              <a:tr h="577841">
                <a:tc>
                  <a:txBody>
                    <a:bodyPr/>
                    <a:lstStyle/>
                    <a:p>
                      <a:pPr marL="0" lvl="0" indent="0" algn="l" rtl="0">
                        <a:lnSpc>
                          <a:spcPct val="115000"/>
                        </a:lnSpc>
                        <a:spcBef>
                          <a:spcPts val="0"/>
                        </a:spcBef>
                        <a:spcAft>
                          <a:spcPts val="0"/>
                        </a:spcAft>
                        <a:buNone/>
                      </a:pPr>
                      <a:r>
                        <a:rPr lang="en" sz="1100" b="1" kern="1200" dirty="0">
                          <a:solidFill>
                            <a:schemeClr val="lt1"/>
                          </a:solidFill>
                          <a:latin typeface="+mn-lt"/>
                          <a:ea typeface="+mn-ea"/>
                          <a:cs typeface="+mn-cs"/>
                        </a:rPr>
                        <a:t>Sr. No.</a:t>
                      </a:r>
                      <a:endParaRPr sz="1100" b="1" kern="1200" dirty="0">
                        <a:solidFill>
                          <a:schemeClr val="lt1"/>
                        </a:solidFill>
                        <a:latin typeface="+mn-lt"/>
                        <a:ea typeface="+mn-ea"/>
                        <a:cs typeface="+mn-cs"/>
                      </a:endParaRPr>
                    </a:p>
                  </a:txBody>
                  <a:tcPr marL="71786" marR="71786" marT="71786" marB="71786">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l" rtl="0">
                        <a:lnSpc>
                          <a:spcPct val="115000"/>
                        </a:lnSpc>
                        <a:spcBef>
                          <a:spcPts val="0"/>
                        </a:spcBef>
                        <a:spcAft>
                          <a:spcPts val="0"/>
                        </a:spcAft>
                        <a:buNone/>
                      </a:pPr>
                      <a:r>
                        <a:rPr lang="en" sz="1100" b="1" kern="1200">
                          <a:solidFill>
                            <a:schemeClr val="lt1"/>
                          </a:solidFill>
                          <a:latin typeface="+mn-lt"/>
                          <a:ea typeface="+mn-ea"/>
                          <a:cs typeface="+mn-cs"/>
                        </a:rPr>
                        <a:t>Name of Publication</a:t>
                      </a:r>
                      <a:endParaRPr sz="1100" b="1" kern="1200">
                        <a:solidFill>
                          <a:schemeClr val="lt1"/>
                        </a:solidFill>
                        <a:latin typeface="+mn-lt"/>
                        <a:ea typeface="+mn-ea"/>
                        <a:cs typeface="+mn-cs"/>
                      </a:endParaRPr>
                    </a:p>
                  </a:txBody>
                  <a:tcPr marL="71786" marR="71786" marT="71786" marB="71786">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l" rtl="0">
                        <a:lnSpc>
                          <a:spcPct val="115000"/>
                        </a:lnSpc>
                        <a:spcBef>
                          <a:spcPts val="0"/>
                        </a:spcBef>
                        <a:spcAft>
                          <a:spcPts val="0"/>
                        </a:spcAft>
                        <a:buNone/>
                      </a:pPr>
                      <a:r>
                        <a:rPr lang="en" sz="1100" b="1" kern="1200" dirty="0">
                          <a:solidFill>
                            <a:schemeClr val="lt1"/>
                          </a:solidFill>
                          <a:latin typeface="+mn-lt"/>
                          <a:ea typeface="+mn-ea"/>
                          <a:cs typeface="+mn-cs"/>
                        </a:rPr>
                        <a:t>Objective</a:t>
                      </a:r>
                      <a:endParaRPr sz="1100" b="1" kern="1200" dirty="0">
                        <a:solidFill>
                          <a:schemeClr val="lt1"/>
                        </a:solidFill>
                        <a:latin typeface="+mn-lt"/>
                        <a:ea typeface="+mn-ea"/>
                        <a:cs typeface="+mn-cs"/>
                      </a:endParaRPr>
                    </a:p>
                  </a:txBody>
                  <a:tcPr marL="71786" marR="71786" marT="71786" marB="71786">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l" rtl="0">
                        <a:lnSpc>
                          <a:spcPct val="115000"/>
                        </a:lnSpc>
                        <a:spcBef>
                          <a:spcPts val="0"/>
                        </a:spcBef>
                        <a:spcAft>
                          <a:spcPts val="0"/>
                        </a:spcAft>
                        <a:buNone/>
                      </a:pPr>
                      <a:r>
                        <a:rPr lang="en" sz="1100" b="1" kern="1200">
                          <a:solidFill>
                            <a:schemeClr val="lt1"/>
                          </a:solidFill>
                          <a:latin typeface="+mn-lt"/>
                          <a:ea typeface="+mn-ea"/>
                          <a:cs typeface="+mn-cs"/>
                        </a:rPr>
                        <a:t>Approaches</a:t>
                      </a:r>
                      <a:endParaRPr sz="1100" b="1" kern="1200">
                        <a:solidFill>
                          <a:schemeClr val="lt1"/>
                        </a:solidFill>
                        <a:latin typeface="+mn-lt"/>
                        <a:ea typeface="+mn-ea"/>
                        <a:cs typeface="+mn-cs"/>
                      </a:endParaRPr>
                    </a:p>
                  </a:txBody>
                  <a:tcPr marL="71786" marR="71786" marT="71786" marB="71786">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l" rtl="0">
                        <a:lnSpc>
                          <a:spcPct val="115000"/>
                        </a:lnSpc>
                        <a:spcBef>
                          <a:spcPts val="0"/>
                        </a:spcBef>
                        <a:spcAft>
                          <a:spcPts val="0"/>
                        </a:spcAft>
                        <a:buNone/>
                      </a:pPr>
                      <a:r>
                        <a:rPr lang="en" sz="1100" b="1" kern="1200">
                          <a:solidFill>
                            <a:schemeClr val="lt1"/>
                          </a:solidFill>
                          <a:latin typeface="+mn-lt"/>
                          <a:ea typeface="+mn-ea"/>
                          <a:cs typeface="+mn-cs"/>
                        </a:rPr>
                        <a:t>Result</a:t>
                      </a:r>
                      <a:endParaRPr sz="1100" b="1" kern="1200">
                        <a:solidFill>
                          <a:schemeClr val="lt1"/>
                        </a:solidFill>
                        <a:latin typeface="+mn-lt"/>
                        <a:ea typeface="+mn-ea"/>
                        <a:cs typeface="+mn-cs"/>
                      </a:endParaRPr>
                    </a:p>
                  </a:txBody>
                  <a:tcPr marL="71786" marR="71786" marT="71786" marB="71786">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l" rtl="0">
                        <a:lnSpc>
                          <a:spcPct val="115000"/>
                        </a:lnSpc>
                        <a:spcBef>
                          <a:spcPts val="0"/>
                        </a:spcBef>
                        <a:spcAft>
                          <a:spcPts val="0"/>
                        </a:spcAft>
                        <a:buNone/>
                      </a:pPr>
                      <a:r>
                        <a:rPr lang="en" sz="1100" b="1" kern="1200" dirty="0">
                          <a:solidFill>
                            <a:schemeClr val="lt1"/>
                          </a:solidFill>
                          <a:latin typeface="+mn-lt"/>
                          <a:ea typeface="+mn-ea"/>
                          <a:cs typeface="+mn-cs"/>
                        </a:rPr>
                        <a:t>Research Gap</a:t>
                      </a:r>
                      <a:endParaRPr sz="1100" b="1" kern="1200" dirty="0">
                        <a:solidFill>
                          <a:schemeClr val="lt1"/>
                        </a:solidFill>
                        <a:latin typeface="+mn-lt"/>
                        <a:ea typeface="+mn-ea"/>
                        <a:cs typeface="+mn-cs"/>
                      </a:endParaRPr>
                    </a:p>
                  </a:txBody>
                  <a:tcPr marL="71786" marR="71786" marT="71786" marB="71786">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613089">
                <a:tc>
                  <a:txBody>
                    <a:bodyPr/>
                    <a:lstStyle/>
                    <a:p>
                      <a:pPr marL="0" lvl="0" indent="0" algn="l" rtl="0">
                        <a:lnSpc>
                          <a:spcPct val="115000"/>
                        </a:lnSpc>
                        <a:spcBef>
                          <a:spcPts val="0"/>
                        </a:spcBef>
                        <a:spcAft>
                          <a:spcPts val="0"/>
                        </a:spcAft>
                        <a:buNone/>
                      </a:pPr>
                      <a:r>
                        <a:rPr lang="en" sz="900" kern="1200">
                          <a:solidFill>
                            <a:schemeClr val="dk1"/>
                          </a:solidFill>
                          <a:latin typeface="+mn-lt"/>
                          <a:ea typeface="+mn-ea"/>
                          <a:cs typeface="+mn-cs"/>
                        </a:rPr>
                        <a:t>9.</a:t>
                      </a:r>
                      <a:endParaRPr sz="900" kern="1200">
                        <a:solidFill>
                          <a:schemeClr val="dk1"/>
                        </a:solidFill>
                        <a:latin typeface="+mn-lt"/>
                        <a:ea typeface="+mn-ea"/>
                        <a:cs typeface="+mn-cs"/>
                      </a:endParaRPr>
                    </a:p>
                  </a:txBody>
                  <a:tcPr marL="71786" marR="71786" marT="71786" marB="71786">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1">
                        <a:lumMod val="85000"/>
                      </a:schemeClr>
                    </a:solidFill>
                  </a:tcPr>
                </a:tc>
                <a:tc>
                  <a:txBody>
                    <a:bodyPr/>
                    <a:lstStyle/>
                    <a:p>
                      <a:pPr marL="0" lvl="0" indent="0" algn="l" rtl="0">
                        <a:lnSpc>
                          <a:spcPct val="115000"/>
                        </a:lnSpc>
                        <a:spcBef>
                          <a:spcPts val="0"/>
                        </a:spcBef>
                        <a:spcAft>
                          <a:spcPts val="0"/>
                        </a:spcAft>
                        <a:buNone/>
                      </a:pPr>
                      <a:r>
                        <a:rPr lang="en" sz="900" kern="1200">
                          <a:solidFill>
                            <a:schemeClr val="dk1"/>
                          </a:solidFill>
                          <a:latin typeface="+mn-lt"/>
                          <a:ea typeface="+mn-ea"/>
                          <a:cs typeface="+mn-cs"/>
                        </a:rPr>
                        <a:t>Influence of integration on interactivity in social media luxury brand communities.</a:t>
                      </a:r>
                      <a:endParaRPr sz="900" kern="1200">
                        <a:solidFill>
                          <a:schemeClr val="dk1"/>
                        </a:solidFill>
                        <a:latin typeface="+mn-lt"/>
                        <a:ea typeface="+mn-ea"/>
                        <a:cs typeface="+mn-cs"/>
                      </a:endParaRPr>
                    </a:p>
                  </a:txBody>
                  <a:tcPr marL="71786" marR="71786" marT="71786" marB="71786">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1">
                        <a:lumMod val="85000"/>
                      </a:schemeClr>
                    </a:solidFill>
                  </a:tcPr>
                </a:tc>
                <a:tc>
                  <a:txBody>
                    <a:bodyPr/>
                    <a:lstStyle/>
                    <a:p>
                      <a:pPr marL="0" lvl="0" indent="0" algn="l" rtl="0">
                        <a:lnSpc>
                          <a:spcPct val="115000"/>
                        </a:lnSpc>
                        <a:spcBef>
                          <a:spcPts val="0"/>
                        </a:spcBef>
                        <a:spcAft>
                          <a:spcPts val="0"/>
                        </a:spcAft>
                        <a:buNone/>
                      </a:pPr>
                      <a:r>
                        <a:rPr lang="en" sz="900" kern="1200" dirty="0">
                          <a:solidFill>
                            <a:schemeClr val="dk1"/>
                          </a:solidFill>
                          <a:latin typeface="+mn-lt"/>
                          <a:ea typeface="+mn-ea"/>
                          <a:cs typeface="+mn-cs"/>
                        </a:rPr>
                        <a:t>To investigate the influence of integration on interactivity in social media luxury brand communities. The study sought to explore how the integration of different social media platforms (e.g., Facebook, Twitter, Instagram) affects the level of interactivity in luxury brand communities, and how this in turn impacts customer engagement and loyalty.</a:t>
                      </a:r>
                      <a:endParaRPr sz="900" kern="1200" dirty="0">
                        <a:solidFill>
                          <a:schemeClr val="dk1"/>
                        </a:solidFill>
                        <a:latin typeface="+mn-lt"/>
                        <a:ea typeface="+mn-ea"/>
                        <a:cs typeface="+mn-cs"/>
                      </a:endParaRPr>
                    </a:p>
                  </a:txBody>
                  <a:tcPr marL="71786" marR="71786" marT="71786" marB="71786">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1">
                        <a:lumMod val="85000"/>
                      </a:schemeClr>
                    </a:solidFill>
                  </a:tcPr>
                </a:tc>
                <a:tc>
                  <a:txBody>
                    <a:bodyPr/>
                    <a:lstStyle/>
                    <a:p>
                      <a:pPr marL="0" lvl="0" indent="0" algn="l" rtl="0">
                        <a:lnSpc>
                          <a:spcPct val="115000"/>
                        </a:lnSpc>
                        <a:spcBef>
                          <a:spcPts val="0"/>
                        </a:spcBef>
                        <a:spcAft>
                          <a:spcPts val="0"/>
                        </a:spcAft>
                        <a:buNone/>
                      </a:pPr>
                      <a:r>
                        <a:rPr lang="en" sz="900" kern="1200">
                          <a:solidFill>
                            <a:schemeClr val="dk1"/>
                          </a:solidFill>
                          <a:latin typeface="+mn-lt"/>
                          <a:ea typeface="+mn-ea"/>
                          <a:cs typeface="+mn-cs"/>
                        </a:rPr>
                        <a:t>The study used a survey of 415 participants who were members of luxury brand communities on social media. The survey measured the respondents' perceptions of integration, interactivity, customer engagement, and loyalty. The study used structural equation modeling (SEM) to test the relationships between these variables.</a:t>
                      </a:r>
                      <a:endParaRPr sz="900" kern="1200">
                        <a:solidFill>
                          <a:schemeClr val="dk1"/>
                        </a:solidFill>
                        <a:latin typeface="+mn-lt"/>
                        <a:ea typeface="+mn-ea"/>
                        <a:cs typeface="+mn-cs"/>
                      </a:endParaRPr>
                    </a:p>
                  </a:txBody>
                  <a:tcPr marL="71786" marR="71786" marT="71786" marB="71786">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1">
                        <a:lumMod val="85000"/>
                      </a:schemeClr>
                    </a:solidFill>
                  </a:tcPr>
                </a:tc>
                <a:tc>
                  <a:txBody>
                    <a:bodyPr/>
                    <a:lstStyle/>
                    <a:p>
                      <a:pPr marL="0" lvl="0" indent="0" algn="l" rtl="0">
                        <a:lnSpc>
                          <a:spcPct val="115000"/>
                        </a:lnSpc>
                        <a:spcBef>
                          <a:spcPts val="0"/>
                        </a:spcBef>
                        <a:spcAft>
                          <a:spcPts val="0"/>
                        </a:spcAft>
                        <a:buNone/>
                      </a:pPr>
                      <a:r>
                        <a:rPr lang="en" sz="900" kern="1200">
                          <a:solidFill>
                            <a:schemeClr val="dk1"/>
                          </a:solidFill>
                          <a:latin typeface="+mn-lt"/>
                          <a:ea typeface="+mn-ea"/>
                          <a:cs typeface="+mn-cs"/>
                        </a:rPr>
                        <a:t>The results of the study showed that integration had a positive impact on interactivity in luxury brand communities. The study found that the use of multiple social media platforms in combination (i.e., high integration) led to higher levels of interactivity than the use of a single platform (i.e., low integration). The study also found that interactivity was positively related to customer engagement and loyalty.</a:t>
                      </a:r>
                      <a:endParaRPr sz="900" kern="1200">
                        <a:solidFill>
                          <a:schemeClr val="dk1"/>
                        </a:solidFill>
                        <a:latin typeface="+mn-lt"/>
                        <a:ea typeface="+mn-ea"/>
                        <a:cs typeface="+mn-cs"/>
                      </a:endParaRPr>
                    </a:p>
                  </a:txBody>
                  <a:tcPr marL="71786" marR="71786" marT="71786" marB="71786">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1">
                        <a:lumMod val="85000"/>
                      </a:schemeClr>
                    </a:solidFill>
                  </a:tcPr>
                </a:tc>
                <a:tc>
                  <a:txBody>
                    <a:bodyPr/>
                    <a:lstStyle/>
                    <a:p>
                      <a:pPr marL="0" lvl="0" indent="0" algn="l" rtl="0">
                        <a:lnSpc>
                          <a:spcPct val="115000"/>
                        </a:lnSpc>
                        <a:spcBef>
                          <a:spcPts val="0"/>
                        </a:spcBef>
                        <a:spcAft>
                          <a:spcPts val="0"/>
                        </a:spcAft>
                        <a:buNone/>
                      </a:pPr>
                      <a:r>
                        <a:rPr lang="en" sz="900" kern="1200" dirty="0">
                          <a:solidFill>
                            <a:schemeClr val="dk1"/>
                          </a:solidFill>
                          <a:latin typeface="+mn-lt"/>
                          <a:ea typeface="+mn-ea"/>
                          <a:cs typeface="+mn-cs"/>
                        </a:rPr>
                        <a:t>The lack of research that investigates the impact of integration on interactivity in the context of luxury brand communities specifically. </a:t>
                      </a:r>
                      <a:endParaRPr sz="900" kern="1200" dirty="0">
                        <a:solidFill>
                          <a:schemeClr val="dk1"/>
                        </a:solidFill>
                        <a:latin typeface="+mn-lt"/>
                        <a:ea typeface="+mn-ea"/>
                        <a:cs typeface="+mn-cs"/>
                      </a:endParaRPr>
                    </a:p>
                    <a:p>
                      <a:pPr marL="0" lvl="0" indent="0" algn="l" rtl="0">
                        <a:lnSpc>
                          <a:spcPct val="115000"/>
                        </a:lnSpc>
                        <a:spcBef>
                          <a:spcPts val="0"/>
                        </a:spcBef>
                        <a:spcAft>
                          <a:spcPts val="0"/>
                        </a:spcAft>
                        <a:buNone/>
                      </a:pPr>
                      <a:r>
                        <a:rPr lang="en" sz="900" kern="1200" dirty="0">
                          <a:solidFill>
                            <a:schemeClr val="dk1"/>
                          </a:solidFill>
                          <a:latin typeface="+mn-lt"/>
                          <a:ea typeface="+mn-ea"/>
                          <a:cs typeface="+mn-cs"/>
                        </a:rPr>
                        <a:t>While previous studies have explored the relationship between integration and interactivity in social media communities more broadly, there is still a need for research that focuses specifically on luxury brands, which operate in a unique context and face specific challenges and opportunities.</a:t>
                      </a:r>
                      <a:endParaRPr sz="900" kern="1200" dirty="0">
                        <a:solidFill>
                          <a:schemeClr val="dk1"/>
                        </a:solidFill>
                        <a:latin typeface="+mn-lt"/>
                        <a:ea typeface="+mn-ea"/>
                        <a:cs typeface="+mn-cs"/>
                      </a:endParaRPr>
                    </a:p>
                  </a:txBody>
                  <a:tcPr marL="71786" marR="71786" marT="71786" marB="71786">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32"/>
        <p:cNvGrpSpPr/>
        <p:nvPr/>
      </p:nvGrpSpPr>
      <p:grpSpPr>
        <a:xfrm>
          <a:off x="0" y="0"/>
          <a:ext cx="0" cy="0"/>
          <a:chOff x="0" y="0"/>
          <a:chExt cx="0" cy="0"/>
        </a:xfrm>
      </p:grpSpPr>
      <p:pic>
        <p:nvPicPr>
          <p:cNvPr id="138" name="Picture 137">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40" name="Picture 139">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42" name="Oval 141">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4" name="Picture 143">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46" name="Picture 145">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8" name="Rectangle 147">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0" name="Rectangle 149">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Rectangle 151">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33" name="Google Shape;133;p26"/>
          <p:cNvGraphicFramePr/>
          <p:nvPr>
            <p:extLst>
              <p:ext uri="{D42A27DB-BD31-4B8C-83A1-F6EECF244321}">
                <p14:modId xmlns:p14="http://schemas.microsoft.com/office/powerpoint/2010/main" val="4266756676"/>
              </p:ext>
            </p:extLst>
          </p:nvPr>
        </p:nvGraphicFramePr>
        <p:xfrm>
          <a:off x="475785" y="460916"/>
          <a:ext cx="8207297" cy="4207727"/>
        </p:xfrm>
        <a:graphic>
          <a:graphicData uri="http://schemas.openxmlformats.org/drawingml/2006/table">
            <a:tbl>
              <a:tblPr firstRow="1" bandRow="1">
                <a:tableStyleId>{8EC20E35-A176-4012-BC5E-935CFFF8708E}</a:tableStyleId>
              </a:tblPr>
              <a:tblGrid>
                <a:gridCol w="445466">
                  <a:extLst>
                    <a:ext uri="{9D8B030D-6E8A-4147-A177-3AD203B41FA5}">
                      <a16:colId xmlns:a16="http://schemas.microsoft.com/office/drawing/2014/main" val="20000"/>
                    </a:ext>
                  </a:extLst>
                </a:gridCol>
                <a:gridCol w="1080705">
                  <a:extLst>
                    <a:ext uri="{9D8B030D-6E8A-4147-A177-3AD203B41FA5}">
                      <a16:colId xmlns:a16="http://schemas.microsoft.com/office/drawing/2014/main" val="20001"/>
                    </a:ext>
                  </a:extLst>
                </a:gridCol>
                <a:gridCol w="1418529">
                  <a:extLst>
                    <a:ext uri="{9D8B030D-6E8A-4147-A177-3AD203B41FA5}">
                      <a16:colId xmlns:a16="http://schemas.microsoft.com/office/drawing/2014/main" val="20002"/>
                    </a:ext>
                  </a:extLst>
                </a:gridCol>
                <a:gridCol w="1316698">
                  <a:extLst>
                    <a:ext uri="{9D8B030D-6E8A-4147-A177-3AD203B41FA5}">
                      <a16:colId xmlns:a16="http://schemas.microsoft.com/office/drawing/2014/main" val="20003"/>
                    </a:ext>
                  </a:extLst>
                </a:gridCol>
                <a:gridCol w="1465404">
                  <a:extLst>
                    <a:ext uri="{9D8B030D-6E8A-4147-A177-3AD203B41FA5}">
                      <a16:colId xmlns:a16="http://schemas.microsoft.com/office/drawing/2014/main" val="20004"/>
                    </a:ext>
                  </a:extLst>
                </a:gridCol>
                <a:gridCol w="2480495">
                  <a:extLst>
                    <a:ext uri="{9D8B030D-6E8A-4147-A177-3AD203B41FA5}">
                      <a16:colId xmlns:a16="http://schemas.microsoft.com/office/drawing/2014/main" val="20005"/>
                    </a:ext>
                  </a:extLst>
                </a:gridCol>
              </a:tblGrid>
              <a:tr h="555234">
                <a:tc>
                  <a:txBody>
                    <a:bodyPr/>
                    <a:lstStyle/>
                    <a:p>
                      <a:pPr marL="0" lvl="0" indent="0" algn="l" rtl="0">
                        <a:lnSpc>
                          <a:spcPct val="115000"/>
                        </a:lnSpc>
                        <a:spcBef>
                          <a:spcPts val="0"/>
                        </a:spcBef>
                        <a:spcAft>
                          <a:spcPts val="0"/>
                        </a:spcAft>
                        <a:buNone/>
                      </a:pPr>
                      <a:r>
                        <a:rPr lang="en" sz="1000"/>
                        <a:t>Sr. No.</a:t>
                      </a:r>
                      <a:endParaRPr sz="1000"/>
                    </a:p>
                  </a:txBody>
                  <a:tcPr marL="69580" marR="69580" marT="69580" marB="69580"/>
                </a:tc>
                <a:tc>
                  <a:txBody>
                    <a:bodyPr/>
                    <a:lstStyle/>
                    <a:p>
                      <a:pPr marL="0" lvl="0" indent="0" algn="l" rtl="0">
                        <a:lnSpc>
                          <a:spcPct val="115000"/>
                        </a:lnSpc>
                        <a:spcBef>
                          <a:spcPts val="0"/>
                        </a:spcBef>
                        <a:spcAft>
                          <a:spcPts val="0"/>
                        </a:spcAft>
                        <a:buNone/>
                      </a:pPr>
                      <a:r>
                        <a:rPr lang="en" sz="1000"/>
                        <a:t>Name of Publication</a:t>
                      </a:r>
                      <a:endParaRPr sz="1000"/>
                    </a:p>
                  </a:txBody>
                  <a:tcPr marL="69580" marR="69580" marT="69580" marB="69580"/>
                </a:tc>
                <a:tc>
                  <a:txBody>
                    <a:bodyPr/>
                    <a:lstStyle/>
                    <a:p>
                      <a:pPr marL="0" lvl="0" indent="0" algn="l" rtl="0">
                        <a:lnSpc>
                          <a:spcPct val="115000"/>
                        </a:lnSpc>
                        <a:spcBef>
                          <a:spcPts val="0"/>
                        </a:spcBef>
                        <a:spcAft>
                          <a:spcPts val="0"/>
                        </a:spcAft>
                        <a:buNone/>
                      </a:pPr>
                      <a:r>
                        <a:rPr lang="en" sz="1000"/>
                        <a:t>Objective</a:t>
                      </a:r>
                      <a:endParaRPr sz="1000"/>
                    </a:p>
                  </a:txBody>
                  <a:tcPr marL="69580" marR="69580" marT="69580" marB="69580"/>
                </a:tc>
                <a:tc>
                  <a:txBody>
                    <a:bodyPr/>
                    <a:lstStyle/>
                    <a:p>
                      <a:pPr marL="0" lvl="0" indent="0" algn="l" rtl="0">
                        <a:lnSpc>
                          <a:spcPct val="115000"/>
                        </a:lnSpc>
                        <a:spcBef>
                          <a:spcPts val="0"/>
                        </a:spcBef>
                        <a:spcAft>
                          <a:spcPts val="0"/>
                        </a:spcAft>
                        <a:buNone/>
                      </a:pPr>
                      <a:r>
                        <a:rPr lang="en" sz="1000"/>
                        <a:t>Approaches</a:t>
                      </a:r>
                      <a:endParaRPr sz="1000"/>
                    </a:p>
                  </a:txBody>
                  <a:tcPr marL="69580" marR="69580" marT="69580" marB="69580"/>
                </a:tc>
                <a:tc>
                  <a:txBody>
                    <a:bodyPr/>
                    <a:lstStyle/>
                    <a:p>
                      <a:pPr marL="0" lvl="0" indent="0" algn="l" rtl="0">
                        <a:lnSpc>
                          <a:spcPct val="115000"/>
                        </a:lnSpc>
                        <a:spcBef>
                          <a:spcPts val="0"/>
                        </a:spcBef>
                        <a:spcAft>
                          <a:spcPts val="0"/>
                        </a:spcAft>
                        <a:buNone/>
                      </a:pPr>
                      <a:r>
                        <a:rPr lang="en" sz="1000" dirty="0"/>
                        <a:t>Result</a:t>
                      </a:r>
                      <a:endParaRPr sz="1000" dirty="0"/>
                    </a:p>
                  </a:txBody>
                  <a:tcPr marL="69580" marR="69580" marT="69580" marB="69580"/>
                </a:tc>
                <a:tc>
                  <a:txBody>
                    <a:bodyPr/>
                    <a:lstStyle/>
                    <a:p>
                      <a:pPr marL="0" lvl="0" indent="0" algn="l" rtl="0">
                        <a:lnSpc>
                          <a:spcPct val="115000"/>
                        </a:lnSpc>
                        <a:spcBef>
                          <a:spcPts val="0"/>
                        </a:spcBef>
                        <a:spcAft>
                          <a:spcPts val="0"/>
                        </a:spcAft>
                        <a:buNone/>
                      </a:pPr>
                      <a:r>
                        <a:rPr lang="en" sz="1000"/>
                        <a:t>Research Gap</a:t>
                      </a:r>
                      <a:endParaRPr sz="1000"/>
                    </a:p>
                  </a:txBody>
                  <a:tcPr marL="69580" marR="69580" marT="69580" marB="69580"/>
                </a:tc>
                <a:extLst>
                  <a:ext uri="{0D108BD9-81ED-4DB2-BD59-A6C34878D82A}">
                    <a16:rowId xmlns:a16="http://schemas.microsoft.com/office/drawing/2014/main" val="10000"/>
                  </a:ext>
                </a:extLst>
              </a:tr>
              <a:tr h="3652493">
                <a:tc>
                  <a:txBody>
                    <a:bodyPr/>
                    <a:lstStyle/>
                    <a:p>
                      <a:pPr marL="0" lvl="0" indent="0" algn="l" rtl="0">
                        <a:lnSpc>
                          <a:spcPct val="115000"/>
                        </a:lnSpc>
                        <a:spcBef>
                          <a:spcPts val="0"/>
                        </a:spcBef>
                        <a:spcAft>
                          <a:spcPts val="0"/>
                        </a:spcAft>
                        <a:buNone/>
                      </a:pPr>
                      <a:r>
                        <a:rPr lang="en" sz="900" kern="1200">
                          <a:solidFill>
                            <a:schemeClr val="dk1"/>
                          </a:solidFill>
                          <a:latin typeface="+mn-lt"/>
                          <a:ea typeface="+mn-ea"/>
                          <a:cs typeface="+mn-cs"/>
                        </a:rPr>
                        <a:t>10.</a:t>
                      </a:r>
                      <a:endParaRPr sz="900" kern="1200">
                        <a:solidFill>
                          <a:schemeClr val="dk1"/>
                        </a:solidFill>
                        <a:latin typeface="+mn-lt"/>
                        <a:ea typeface="+mn-ea"/>
                        <a:cs typeface="+mn-cs"/>
                      </a:endParaRPr>
                    </a:p>
                  </a:txBody>
                  <a:tcPr marL="69580" marR="69580" marT="69580" marB="69580"/>
                </a:tc>
                <a:tc>
                  <a:txBody>
                    <a:bodyPr/>
                    <a:lstStyle/>
                    <a:p>
                      <a:pPr marL="0" lvl="0" indent="0" algn="l" rtl="0">
                        <a:lnSpc>
                          <a:spcPct val="115000"/>
                        </a:lnSpc>
                        <a:spcBef>
                          <a:spcPts val="0"/>
                        </a:spcBef>
                        <a:spcAft>
                          <a:spcPts val="0"/>
                        </a:spcAft>
                        <a:buNone/>
                      </a:pPr>
                      <a:r>
                        <a:rPr lang="en" sz="900" kern="1200" dirty="0">
                          <a:solidFill>
                            <a:schemeClr val="dk1"/>
                          </a:solidFill>
                          <a:latin typeface="+mn-lt"/>
                          <a:ea typeface="+mn-ea"/>
                          <a:cs typeface="+mn-cs"/>
                        </a:rPr>
                        <a:t>Unleashing</a:t>
                      </a:r>
                      <a:endParaRPr sz="900" kern="1200" dirty="0">
                        <a:solidFill>
                          <a:schemeClr val="dk1"/>
                        </a:solidFill>
                        <a:latin typeface="+mn-lt"/>
                        <a:ea typeface="+mn-ea"/>
                        <a:cs typeface="+mn-cs"/>
                      </a:endParaRPr>
                    </a:p>
                    <a:p>
                      <a:pPr marL="0" lvl="0" indent="0" algn="l" rtl="0">
                        <a:lnSpc>
                          <a:spcPct val="115000"/>
                        </a:lnSpc>
                        <a:spcBef>
                          <a:spcPts val="0"/>
                        </a:spcBef>
                        <a:spcAft>
                          <a:spcPts val="0"/>
                        </a:spcAft>
                        <a:buNone/>
                      </a:pPr>
                      <a:r>
                        <a:rPr lang="en" sz="900" kern="1200" dirty="0">
                          <a:solidFill>
                            <a:schemeClr val="dk1"/>
                          </a:solidFill>
                          <a:latin typeface="+mn-lt"/>
                          <a:ea typeface="+mn-ea"/>
                          <a:cs typeface="+mn-cs"/>
                        </a:rPr>
                        <a:t>the power of luxury: Antecedents of luxury brand perception and effects on luxury</a:t>
                      </a:r>
                      <a:endParaRPr sz="900" kern="1200" dirty="0">
                        <a:solidFill>
                          <a:schemeClr val="dk1"/>
                        </a:solidFill>
                        <a:latin typeface="+mn-lt"/>
                        <a:ea typeface="+mn-ea"/>
                        <a:cs typeface="+mn-cs"/>
                      </a:endParaRPr>
                    </a:p>
                    <a:p>
                      <a:pPr marL="0" lvl="0" indent="0" algn="l" rtl="0">
                        <a:lnSpc>
                          <a:spcPct val="115000"/>
                        </a:lnSpc>
                        <a:spcBef>
                          <a:spcPts val="0"/>
                        </a:spcBef>
                        <a:spcAft>
                          <a:spcPts val="0"/>
                        </a:spcAft>
                        <a:buNone/>
                      </a:pPr>
                      <a:r>
                        <a:rPr lang="en" sz="900" kern="1200" dirty="0">
                          <a:solidFill>
                            <a:schemeClr val="dk1"/>
                          </a:solidFill>
                          <a:latin typeface="+mn-lt"/>
                          <a:ea typeface="+mn-ea"/>
                          <a:cs typeface="+mn-cs"/>
                        </a:rPr>
                        <a:t>brand strength</a:t>
                      </a:r>
                      <a:endParaRPr sz="900" kern="1200" dirty="0">
                        <a:solidFill>
                          <a:schemeClr val="dk1"/>
                        </a:solidFill>
                        <a:latin typeface="+mn-lt"/>
                        <a:ea typeface="+mn-ea"/>
                        <a:cs typeface="+mn-cs"/>
                      </a:endParaRPr>
                    </a:p>
                  </a:txBody>
                  <a:tcPr marL="69580" marR="69580" marT="69580" marB="69580"/>
                </a:tc>
                <a:tc>
                  <a:txBody>
                    <a:bodyPr/>
                    <a:lstStyle/>
                    <a:p>
                      <a:pPr marL="0" lvl="0" indent="0" algn="l" rtl="0">
                        <a:lnSpc>
                          <a:spcPct val="115000"/>
                        </a:lnSpc>
                        <a:spcBef>
                          <a:spcPts val="0"/>
                        </a:spcBef>
                        <a:spcAft>
                          <a:spcPts val="0"/>
                        </a:spcAft>
                        <a:buNone/>
                      </a:pPr>
                      <a:r>
                        <a:rPr lang="en" sz="900" kern="1200" dirty="0">
                          <a:solidFill>
                            <a:schemeClr val="dk1"/>
                          </a:solidFill>
                          <a:latin typeface="+mn-lt"/>
                          <a:ea typeface="+mn-ea"/>
                          <a:cs typeface="+mn-cs"/>
                        </a:rPr>
                        <a:t>To explore the antecedents of luxury brand perception and their effects on luxury brand strength. To identify the key factors that contribute to the perception of luxury brands and the impact of these perceptions on the brand's strength.</a:t>
                      </a:r>
                      <a:endParaRPr sz="900" kern="1200" dirty="0">
                        <a:solidFill>
                          <a:schemeClr val="dk1"/>
                        </a:solidFill>
                        <a:latin typeface="+mn-lt"/>
                        <a:ea typeface="+mn-ea"/>
                        <a:cs typeface="+mn-cs"/>
                      </a:endParaRPr>
                    </a:p>
                  </a:txBody>
                  <a:tcPr marL="69580" marR="69580" marT="69580" marB="69580"/>
                </a:tc>
                <a:tc>
                  <a:txBody>
                    <a:bodyPr/>
                    <a:lstStyle/>
                    <a:p>
                      <a:pPr marL="0" lvl="0" indent="0" algn="l" rtl="0">
                        <a:lnSpc>
                          <a:spcPct val="115000"/>
                        </a:lnSpc>
                        <a:spcBef>
                          <a:spcPts val="0"/>
                        </a:spcBef>
                        <a:spcAft>
                          <a:spcPts val="0"/>
                        </a:spcAft>
                        <a:buNone/>
                      </a:pPr>
                      <a:r>
                        <a:rPr lang="en" sz="900" kern="1200">
                          <a:solidFill>
                            <a:schemeClr val="dk1"/>
                          </a:solidFill>
                          <a:latin typeface="+mn-lt"/>
                          <a:ea typeface="+mn-ea"/>
                          <a:cs typeface="+mn-cs"/>
                        </a:rPr>
                        <a:t>Review existing literature on luxury branding and propose a conceptual framework that outlines the antecedents of luxury brand perception and their impact on brand strength. collected through a survey of 264 luxury brand consumers in Germany, using a structured questionnaire.</a:t>
                      </a:r>
                      <a:endParaRPr sz="900" kern="1200">
                        <a:solidFill>
                          <a:schemeClr val="dk1"/>
                        </a:solidFill>
                        <a:latin typeface="+mn-lt"/>
                        <a:ea typeface="+mn-ea"/>
                        <a:cs typeface="+mn-cs"/>
                      </a:endParaRPr>
                    </a:p>
                  </a:txBody>
                  <a:tcPr marL="69580" marR="69580" marT="69580" marB="69580"/>
                </a:tc>
                <a:tc>
                  <a:txBody>
                    <a:bodyPr/>
                    <a:lstStyle/>
                    <a:p>
                      <a:pPr marL="0" lvl="0" indent="0" algn="l" rtl="0">
                        <a:lnSpc>
                          <a:spcPct val="115000"/>
                        </a:lnSpc>
                        <a:spcBef>
                          <a:spcPts val="0"/>
                        </a:spcBef>
                        <a:spcAft>
                          <a:spcPts val="0"/>
                        </a:spcAft>
                        <a:buNone/>
                      </a:pPr>
                      <a:r>
                        <a:rPr lang="en" sz="900" kern="1200">
                          <a:solidFill>
                            <a:schemeClr val="dk1"/>
                          </a:solidFill>
                          <a:latin typeface="+mn-lt"/>
                          <a:ea typeface="+mn-ea"/>
                          <a:cs typeface="+mn-cs"/>
                        </a:rPr>
                        <a:t>Study suggests that the perception of a luxury brand is based on three antecedents: brand heritage, brand identity, and brand experience. These factors contribute to the perceived luxury status of the brand, which in turn affects the brand's strength.</a:t>
                      </a:r>
                      <a:endParaRPr sz="900" kern="1200">
                        <a:solidFill>
                          <a:schemeClr val="dk1"/>
                        </a:solidFill>
                        <a:latin typeface="+mn-lt"/>
                        <a:ea typeface="+mn-ea"/>
                        <a:cs typeface="+mn-cs"/>
                      </a:endParaRPr>
                    </a:p>
                  </a:txBody>
                  <a:tcPr marL="69580" marR="69580" marT="69580" marB="69580"/>
                </a:tc>
                <a:tc>
                  <a:txBody>
                    <a:bodyPr/>
                    <a:lstStyle/>
                    <a:p>
                      <a:pPr marL="457200" lvl="0" indent="-276225" algn="l" rtl="0">
                        <a:lnSpc>
                          <a:spcPct val="115000"/>
                        </a:lnSpc>
                        <a:spcBef>
                          <a:spcPts val="1200"/>
                        </a:spcBef>
                        <a:spcAft>
                          <a:spcPts val="0"/>
                        </a:spcAft>
                        <a:buSzPts val="750"/>
                        <a:buChar char="●"/>
                      </a:pPr>
                      <a:r>
                        <a:rPr lang="en" sz="900" kern="1200" dirty="0">
                          <a:solidFill>
                            <a:schemeClr val="dk1"/>
                          </a:solidFill>
                          <a:latin typeface="+mn-lt"/>
                          <a:ea typeface="+mn-ea"/>
                          <a:cs typeface="+mn-cs"/>
                        </a:rPr>
                        <a:t>Limited research that has examined the antecedents of luxury brand perception and the effects of luxury brand perception on brand strength.</a:t>
                      </a:r>
                      <a:endParaRPr sz="900" kern="1200" dirty="0">
                        <a:solidFill>
                          <a:schemeClr val="dk1"/>
                        </a:solidFill>
                        <a:latin typeface="+mn-lt"/>
                        <a:ea typeface="+mn-ea"/>
                        <a:cs typeface="+mn-cs"/>
                      </a:endParaRPr>
                    </a:p>
                    <a:p>
                      <a:pPr marL="457200" lvl="0" indent="-276225" algn="l" rtl="0">
                        <a:lnSpc>
                          <a:spcPct val="115000"/>
                        </a:lnSpc>
                        <a:spcBef>
                          <a:spcPts val="0"/>
                        </a:spcBef>
                        <a:spcAft>
                          <a:spcPts val="0"/>
                        </a:spcAft>
                        <a:buSzPts val="750"/>
                        <a:buChar char="●"/>
                      </a:pPr>
                      <a:r>
                        <a:rPr lang="en" sz="900" kern="1200" dirty="0">
                          <a:solidFill>
                            <a:schemeClr val="dk1"/>
                          </a:solidFill>
                          <a:latin typeface="+mn-lt"/>
                          <a:ea typeface="+mn-ea"/>
                          <a:cs typeface="+mn-cs"/>
                        </a:rPr>
                        <a:t>Another research direction is to explore the effects of luxury brand perception on brand strength, such as brand loyalty, brand image, and brand equity.</a:t>
                      </a:r>
                      <a:endParaRPr sz="900" kern="1200" dirty="0">
                        <a:solidFill>
                          <a:schemeClr val="dk1"/>
                        </a:solidFill>
                        <a:latin typeface="+mn-lt"/>
                        <a:ea typeface="+mn-ea"/>
                        <a:cs typeface="+mn-cs"/>
                      </a:endParaRPr>
                    </a:p>
                  </a:txBody>
                  <a:tcPr marL="69580" marR="69580" marT="69580" marB="69580"/>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37"/>
        <p:cNvGrpSpPr/>
        <p:nvPr/>
      </p:nvGrpSpPr>
      <p:grpSpPr>
        <a:xfrm>
          <a:off x="0" y="0"/>
          <a:ext cx="0" cy="0"/>
          <a:chOff x="0" y="0"/>
          <a:chExt cx="0" cy="0"/>
        </a:xfrm>
      </p:grpSpPr>
      <p:pic>
        <p:nvPicPr>
          <p:cNvPr id="143" name="Picture 142">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45" name="Picture 144">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47" name="Oval 146">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9" name="Picture 148">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1" name="Picture 150">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53" name="Rectangle 152">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5" name="Rectangle 154">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38" name="Google Shape;138;p27"/>
          <p:cNvGraphicFramePr/>
          <p:nvPr>
            <p:extLst>
              <p:ext uri="{D42A27DB-BD31-4B8C-83A1-F6EECF244321}">
                <p14:modId xmlns:p14="http://schemas.microsoft.com/office/powerpoint/2010/main" val="1686032244"/>
              </p:ext>
            </p:extLst>
          </p:nvPr>
        </p:nvGraphicFramePr>
        <p:xfrm>
          <a:off x="453484" y="446049"/>
          <a:ext cx="8207919" cy="4045718"/>
        </p:xfrm>
        <a:graphic>
          <a:graphicData uri="http://schemas.openxmlformats.org/drawingml/2006/table">
            <a:tbl>
              <a:tblPr>
                <a:noFill/>
                <a:tableStyleId>{50B5CF98-7ED3-4FE0-989F-1EC347352B44}</a:tableStyleId>
              </a:tblPr>
              <a:tblGrid>
                <a:gridCol w="480311">
                  <a:extLst>
                    <a:ext uri="{9D8B030D-6E8A-4147-A177-3AD203B41FA5}">
                      <a16:colId xmlns:a16="http://schemas.microsoft.com/office/drawing/2014/main" val="20000"/>
                    </a:ext>
                  </a:extLst>
                </a:gridCol>
                <a:gridCol w="1093783">
                  <a:extLst>
                    <a:ext uri="{9D8B030D-6E8A-4147-A177-3AD203B41FA5}">
                      <a16:colId xmlns:a16="http://schemas.microsoft.com/office/drawing/2014/main" val="20001"/>
                    </a:ext>
                  </a:extLst>
                </a:gridCol>
                <a:gridCol w="1541688">
                  <a:extLst>
                    <a:ext uri="{9D8B030D-6E8A-4147-A177-3AD203B41FA5}">
                      <a16:colId xmlns:a16="http://schemas.microsoft.com/office/drawing/2014/main" val="20002"/>
                    </a:ext>
                  </a:extLst>
                </a:gridCol>
                <a:gridCol w="1696798">
                  <a:extLst>
                    <a:ext uri="{9D8B030D-6E8A-4147-A177-3AD203B41FA5}">
                      <a16:colId xmlns:a16="http://schemas.microsoft.com/office/drawing/2014/main" val="20003"/>
                    </a:ext>
                  </a:extLst>
                </a:gridCol>
                <a:gridCol w="2041876">
                  <a:extLst>
                    <a:ext uri="{9D8B030D-6E8A-4147-A177-3AD203B41FA5}">
                      <a16:colId xmlns:a16="http://schemas.microsoft.com/office/drawing/2014/main" val="20004"/>
                    </a:ext>
                  </a:extLst>
                </a:gridCol>
                <a:gridCol w="1353463">
                  <a:extLst>
                    <a:ext uri="{9D8B030D-6E8A-4147-A177-3AD203B41FA5}">
                      <a16:colId xmlns:a16="http://schemas.microsoft.com/office/drawing/2014/main" val="20005"/>
                    </a:ext>
                  </a:extLst>
                </a:gridCol>
              </a:tblGrid>
              <a:tr h="587297">
                <a:tc>
                  <a:txBody>
                    <a:bodyPr/>
                    <a:lstStyle/>
                    <a:p>
                      <a:pPr marL="0" lvl="0" indent="0" algn="l" rtl="0">
                        <a:lnSpc>
                          <a:spcPct val="115000"/>
                        </a:lnSpc>
                        <a:spcBef>
                          <a:spcPts val="0"/>
                        </a:spcBef>
                        <a:spcAft>
                          <a:spcPts val="0"/>
                        </a:spcAft>
                        <a:buNone/>
                      </a:pPr>
                      <a:r>
                        <a:rPr lang="en" sz="1000" b="1" kern="1200">
                          <a:solidFill>
                            <a:schemeClr val="lt1"/>
                          </a:solidFill>
                          <a:latin typeface="+mn-lt"/>
                          <a:ea typeface="+mn-ea"/>
                          <a:cs typeface="+mn-cs"/>
                        </a:rPr>
                        <a:t>Sr. No.</a:t>
                      </a:r>
                      <a:endParaRPr sz="1000" b="1" kern="1200">
                        <a:solidFill>
                          <a:schemeClr val="lt1"/>
                        </a:solidFill>
                        <a:latin typeface="+mn-lt"/>
                        <a:ea typeface="+mn-ea"/>
                        <a:cs typeface="+mn-cs"/>
                      </a:endParaRPr>
                    </a:p>
                  </a:txBody>
                  <a:tcPr marL="75017" marR="75017" marT="75017" marB="75017">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l" rtl="0">
                        <a:lnSpc>
                          <a:spcPct val="115000"/>
                        </a:lnSpc>
                        <a:spcBef>
                          <a:spcPts val="0"/>
                        </a:spcBef>
                        <a:spcAft>
                          <a:spcPts val="0"/>
                        </a:spcAft>
                        <a:buNone/>
                      </a:pPr>
                      <a:r>
                        <a:rPr lang="en" sz="1000" b="1" kern="1200">
                          <a:solidFill>
                            <a:schemeClr val="lt1"/>
                          </a:solidFill>
                          <a:latin typeface="+mn-lt"/>
                          <a:ea typeface="+mn-ea"/>
                          <a:cs typeface="+mn-cs"/>
                        </a:rPr>
                        <a:t>Name of Publication</a:t>
                      </a:r>
                      <a:endParaRPr sz="1000" b="1" kern="1200">
                        <a:solidFill>
                          <a:schemeClr val="lt1"/>
                        </a:solidFill>
                        <a:latin typeface="+mn-lt"/>
                        <a:ea typeface="+mn-ea"/>
                        <a:cs typeface="+mn-cs"/>
                      </a:endParaRPr>
                    </a:p>
                  </a:txBody>
                  <a:tcPr marL="75017" marR="75017" marT="75017" marB="75017">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l" rtl="0">
                        <a:lnSpc>
                          <a:spcPct val="115000"/>
                        </a:lnSpc>
                        <a:spcBef>
                          <a:spcPts val="0"/>
                        </a:spcBef>
                        <a:spcAft>
                          <a:spcPts val="0"/>
                        </a:spcAft>
                        <a:buNone/>
                      </a:pPr>
                      <a:r>
                        <a:rPr lang="en" sz="1000" b="1" kern="1200" dirty="0">
                          <a:solidFill>
                            <a:schemeClr val="lt1"/>
                          </a:solidFill>
                          <a:latin typeface="+mn-lt"/>
                          <a:ea typeface="+mn-ea"/>
                          <a:cs typeface="+mn-cs"/>
                        </a:rPr>
                        <a:t>Objective</a:t>
                      </a:r>
                      <a:endParaRPr sz="1000" b="1" kern="1200" dirty="0">
                        <a:solidFill>
                          <a:schemeClr val="lt1"/>
                        </a:solidFill>
                        <a:latin typeface="+mn-lt"/>
                        <a:ea typeface="+mn-ea"/>
                        <a:cs typeface="+mn-cs"/>
                      </a:endParaRPr>
                    </a:p>
                  </a:txBody>
                  <a:tcPr marL="75017" marR="75017" marT="75017" marB="75017">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l" rtl="0">
                        <a:lnSpc>
                          <a:spcPct val="115000"/>
                        </a:lnSpc>
                        <a:spcBef>
                          <a:spcPts val="0"/>
                        </a:spcBef>
                        <a:spcAft>
                          <a:spcPts val="0"/>
                        </a:spcAft>
                        <a:buNone/>
                      </a:pPr>
                      <a:r>
                        <a:rPr lang="en" sz="1000" b="1" kern="1200" dirty="0">
                          <a:solidFill>
                            <a:schemeClr val="lt1"/>
                          </a:solidFill>
                          <a:latin typeface="+mn-lt"/>
                          <a:ea typeface="+mn-ea"/>
                          <a:cs typeface="+mn-cs"/>
                        </a:rPr>
                        <a:t>Approaches</a:t>
                      </a:r>
                      <a:endParaRPr sz="1000" b="1" kern="1200" dirty="0">
                        <a:solidFill>
                          <a:schemeClr val="lt1"/>
                        </a:solidFill>
                        <a:latin typeface="+mn-lt"/>
                        <a:ea typeface="+mn-ea"/>
                        <a:cs typeface="+mn-cs"/>
                      </a:endParaRPr>
                    </a:p>
                  </a:txBody>
                  <a:tcPr marL="75017" marR="75017" marT="75017" marB="75017">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l" rtl="0">
                        <a:lnSpc>
                          <a:spcPct val="115000"/>
                        </a:lnSpc>
                        <a:spcBef>
                          <a:spcPts val="0"/>
                        </a:spcBef>
                        <a:spcAft>
                          <a:spcPts val="0"/>
                        </a:spcAft>
                        <a:buNone/>
                      </a:pPr>
                      <a:r>
                        <a:rPr lang="en" sz="1000" b="1" kern="1200">
                          <a:solidFill>
                            <a:schemeClr val="lt1"/>
                          </a:solidFill>
                          <a:latin typeface="+mn-lt"/>
                          <a:ea typeface="+mn-ea"/>
                          <a:cs typeface="+mn-cs"/>
                        </a:rPr>
                        <a:t>Result</a:t>
                      </a:r>
                      <a:endParaRPr sz="1000" b="1" kern="1200">
                        <a:solidFill>
                          <a:schemeClr val="lt1"/>
                        </a:solidFill>
                        <a:latin typeface="+mn-lt"/>
                        <a:ea typeface="+mn-ea"/>
                        <a:cs typeface="+mn-cs"/>
                      </a:endParaRPr>
                    </a:p>
                  </a:txBody>
                  <a:tcPr marL="75017" marR="75017" marT="75017" marB="75017">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l" rtl="0">
                        <a:lnSpc>
                          <a:spcPct val="115000"/>
                        </a:lnSpc>
                        <a:spcBef>
                          <a:spcPts val="0"/>
                        </a:spcBef>
                        <a:spcAft>
                          <a:spcPts val="0"/>
                        </a:spcAft>
                        <a:buNone/>
                      </a:pPr>
                      <a:r>
                        <a:rPr lang="en" sz="1000" b="1" kern="1200" dirty="0">
                          <a:solidFill>
                            <a:schemeClr val="lt1"/>
                          </a:solidFill>
                          <a:latin typeface="+mn-lt"/>
                          <a:ea typeface="+mn-ea"/>
                          <a:cs typeface="+mn-cs"/>
                        </a:rPr>
                        <a:t>Research Gap</a:t>
                      </a:r>
                      <a:endParaRPr sz="1000" b="1" kern="1200" dirty="0">
                        <a:solidFill>
                          <a:schemeClr val="lt1"/>
                        </a:solidFill>
                        <a:latin typeface="+mn-lt"/>
                        <a:ea typeface="+mn-ea"/>
                        <a:cs typeface="+mn-cs"/>
                      </a:endParaRPr>
                    </a:p>
                  </a:txBody>
                  <a:tcPr marL="75017" marR="75017" marT="75017" marB="75017">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458421">
                <a:tc>
                  <a:txBody>
                    <a:bodyPr/>
                    <a:lstStyle/>
                    <a:p>
                      <a:pPr marL="0" lvl="0" indent="0" algn="l" rtl="0">
                        <a:lnSpc>
                          <a:spcPct val="115000"/>
                        </a:lnSpc>
                        <a:spcBef>
                          <a:spcPts val="0"/>
                        </a:spcBef>
                        <a:spcAft>
                          <a:spcPts val="0"/>
                        </a:spcAft>
                        <a:buNone/>
                      </a:pPr>
                      <a:r>
                        <a:rPr lang="en" sz="900" kern="1200">
                          <a:solidFill>
                            <a:schemeClr val="dk1"/>
                          </a:solidFill>
                          <a:latin typeface="+mn-lt"/>
                          <a:ea typeface="+mn-ea"/>
                          <a:cs typeface="+mn-cs"/>
                        </a:rPr>
                        <a:t>11.</a:t>
                      </a:r>
                      <a:endParaRPr sz="900" kern="1200">
                        <a:solidFill>
                          <a:schemeClr val="dk1"/>
                        </a:solidFill>
                        <a:latin typeface="+mn-lt"/>
                        <a:ea typeface="+mn-ea"/>
                        <a:cs typeface="+mn-cs"/>
                      </a:endParaRPr>
                    </a:p>
                  </a:txBody>
                  <a:tcPr marL="75017" marR="75017" marT="75017" marB="75017">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1">
                        <a:lumMod val="85000"/>
                      </a:schemeClr>
                    </a:solidFill>
                  </a:tcPr>
                </a:tc>
                <a:tc>
                  <a:txBody>
                    <a:bodyPr/>
                    <a:lstStyle/>
                    <a:p>
                      <a:pPr marL="0" lvl="0" indent="0" algn="l" rtl="0">
                        <a:lnSpc>
                          <a:spcPct val="115000"/>
                        </a:lnSpc>
                        <a:spcBef>
                          <a:spcPts val="0"/>
                        </a:spcBef>
                        <a:spcAft>
                          <a:spcPts val="0"/>
                        </a:spcAft>
                        <a:buNone/>
                      </a:pPr>
                      <a:r>
                        <a:rPr lang="en" sz="900" kern="1200">
                          <a:solidFill>
                            <a:schemeClr val="dk1"/>
                          </a:solidFill>
                          <a:latin typeface="+mn-lt"/>
                          <a:ea typeface="+mn-ea"/>
                          <a:cs typeface="+mn-cs"/>
                        </a:rPr>
                        <a:t>Destination image during the COVID-19 pandemic and future travel behavior: The moderating role of past experience</a:t>
                      </a:r>
                      <a:endParaRPr sz="900" kern="1200">
                        <a:solidFill>
                          <a:schemeClr val="dk1"/>
                        </a:solidFill>
                        <a:latin typeface="+mn-lt"/>
                        <a:ea typeface="+mn-ea"/>
                        <a:cs typeface="+mn-cs"/>
                      </a:endParaRPr>
                    </a:p>
                  </a:txBody>
                  <a:tcPr marL="75017" marR="75017" marT="75017" marB="75017">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1">
                        <a:lumMod val="85000"/>
                      </a:schemeClr>
                    </a:solidFill>
                  </a:tcPr>
                </a:tc>
                <a:tc>
                  <a:txBody>
                    <a:bodyPr/>
                    <a:lstStyle/>
                    <a:p>
                      <a:pPr marL="0" lvl="0" indent="0" algn="l" rtl="0">
                        <a:lnSpc>
                          <a:spcPct val="115000"/>
                        </a:lnSpc>
                        <a:spcBef>
                          <a:spcPts val="0"/>
                        </a:spcBef>
                        <a:spcAft>
                          <a:spcPts val="0"/>
                        </a:spcAft>
                        <a:buNone/>
                      </a:pPr>
                      <a:r>
                        <a:rPr lang="en" sz="900" kern="1200">
                          <a:solidFill>
                            <a:schemeClr val="dk1"/>
                          </a:solidFill>
                          <a:latin typeface="+mn-lt"/>
                          <a:ea typeface="+mn-ea"/>
                          <a:cs typeface="+mn-cs"/>
                        </a:rPr>
                        <a:t>To investigate the drivers and barriers for eco-luxury fashion adoption in the luxury industry. The authors aim to identify the factors that influence the adoption of sustainable practices in the luxury fashion industry, and how these factors impact consumer behavior.</a:t>
                      </a:r>
                      <a:endParaRPr sz="900" kern="1200">
                        <a:solidFill>
                          <a:schemeClr val="dk1"/>
                        </a:solidFill>
                        <a:latin typeface="+mn-lt"/>
                        <a:ea typeface="+mn-ea"/>
                        <a:cs typeface="+mn-cs"/>
                      </a:endParaRPr>
                    </a:p>
                  </a:txBody>
                  <a:tcPr marL="75017" marR="75017" marT="75017" marB="75017">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1">
                        <a:lumMod val="85000"/>
                      </a:schemeClr>
                    </a:solidFill>
                  </a:tcPr>
                </a:tc>
                <a:tc>
                  <a:txBody>
                    <a:bodyPr/>
                    <a:lstStyle/>
                    <a:p>
                      <a:pPr marL="0" lvl="0" indent="0" algn="l" rtl="0">
                        <a:lnSpc>
                          <a:spcPct val="115000"/>
                        </a:lnSpc>
                        <a:spcBef>
                          <a:spcPts val="0"/>
                        </a:spcBef>
                        <a:spcAft>
                          <a:spcPts val="0"/>
                        </a:spcAft>
                        <a:buNone/>
                      </a:pPr>
                      <a:r>
                        <a:rPr lang="en" sz="900" kern="1200" dirty="0">
                          <a:solidFill>
                            <a:schemeClr val="dk1"/>
                          </a:solidFill>
                          <a:latin typeface="+mn-lt"/>
                          <a:ea typeface="+mn-ea"/>
                          <a:cs typeface="+mn-cs"/>
                        </a:rPr>
                        <a:t>A qualitative approach to investigate the research questions. Conducted semi-structured interviews with 20 experts in the luxury fashion industry, including brand managers, designers, and sustainability consultants. They used thematic analysis to analyze the data collected from the interviews</a:t>
                      </a:r>
                      <a:endParaRPr sz="900" kern="1200" dirty="0">
                        <a:solidFill>
                          <a:schemeClr val="dk1"/>
                        </a:solidFill>
                        <a:latin typeface="+mn-lt"/>
                        <a:ea typeface="+mn-ea"/>
                        <a:cs typeface="+mn-cs"/>
                      </a:endParaRPr>
                    </a:p>
                  </a:txBody>
                  <a:tcPr marL="75017" marR="75017" marT="75017" marB="75017">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1">
                        <a:lumMod val="85000"/>
                      </a:schemeClr>
                    </a:solidFill>
                  </a:tcPr>
                </a:tc>
                <a:tc>
                  <a:txBody>
                    <a:bodyPr/>
                    <a:lstStyle/>
                    <a:p>
                      <a:pPr marL="0" lvl="0" indent="0" algn="l" rtl="0">
                        <a:lnSpc>
                          <a:spcPct val="115000"/>
                        </a:lnSpc>
                        <a:spcBef>
                          <a:spcPts val="0"/>
                        </a:spcBef>
                        <a:spcAft>
                          <a:spcPts val="0"/>
                        </a:spcAft>
                        <a:buNone/>
                      </a:pPr>
                      <a:r>
                        <a:rPr lang="en" sz="900" kern="1200" dirty="0">
                          <a:solidFill>
                            <a:schemeClr val="dk1"/>
                          </a:solidFill>
                          <a:latin typeface="+mn-lt"/>
                          <a:ea typeface="+mn-ea"/>
                          <a:cs typeface="+mn-cs"/>
                        </a:rPr>
                        <a:t>Suggests that eco-luxury fashion adoption is driven by both external and internal factors. The external factors include regulatory pressures, stakeholder expectations, and consumer demand for sustainable products. The internal factors include the vision and values of the luxury fashion brands, the design process, and the availability of sustainable materials.</a:t>
                      </a:r>
                      <a:endParaRPr sz="900" kern="1200" dirty="0">
                        <a:solidFill>
                          <a:schemeClr val="dk1"/>
                        </a:solidFill>
                        <a:latin typeface="+mn-lt"/>
                        <a:ea typeface="+mn-ea"/>
                        <a:cs typeface="+mn-cs"/>
                      </a:endParaRPr>
                    </a:p>
                  </a:txBody>
                  <a:tcPr marL="75017" marR="75017" marT="75017" marB="75017">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1">
                        <a:lumMod val="85000"/>
                      </a:schemeClr>
                    </a:solidFill>
                  </a:tcPr>
                </a:tc>
                <a:tc>
                  <a:txBody>
                    <a:bodyPr/>
                    <a:lstStyle/>
                    <a:p>
                      <a:pPr marL="0" lvl="0" indent="0" algn="l" rtl="0">
                        <a:lnSpc>
                          <a:spcPct val="115000"/>
                        </a:lnSpc>
                        <a:spcBef>
                          <a:spcPts val="0"/>
                        </a:spcBef>
                        <a:spcAft>
                          <a:spcPts val="0"/>
                        </a:spcAft>
                        <a:buNone/>
                      </a:pPr>
                      <a:r>
                        <a:rPr lang="en" sz="900" kern="1200" dirty="0">
                          <a:solidFill>
                            <a:schemeClr val="dk1"/>
                          </a:solidFill>
                          <a:latin typeface="+mn-lt"/>
                          <a:ea typeface="+mn-ea"/>
                          <a:cs typeface="+mn-cs"/>
                        </a:rPr>
                        <a:t>Limited research that has examined the impact of destination image on future travel behavior during the COVID-19 pandemic and the moderating role of past experience in this relationship.</a:t>
                      </a:r>
                      <a:endParaRPr sz="900" kern="1200" dirty="0">
                        <a:solidFill>
                          <a:schemeClr val="dk1"/>
                        </a:solidFill>
                        <a:latin typeface="+mn-lt"/>
                        <a:ea typeface="+mn-ea"/>
                        <a:cs typeface="+mn-cs"/>
                      </a:endParaRPr>
                    </a:p>
                  </a:txBody>
                  <a:tcPr marL="75017" marR="75017" marT="75017" marB="75017">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42"/>
        <p:cNvGrpSpPr/>
        <p:nvPr/>
      </p:nvGrpSpPr>
      <p:grpSpPr>
        <a:xfrm>
          <a:off x="0" y="0"/>
          <a:ext cx="0" cy="0"/>
          <a:chOff x="0" y="0"/>
          <a:chExt cx="0" cy="0"/>
        </a:xfrm>
      </p:grpSpPr>
      <p:pic>
        <p:nvPicPr>
          <p:cNvPr id="167" name="Picture 166">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69" name="Picture 168">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71" name="Oval 170">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3" name="Picture 172">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5" name="Picture 174">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7" name="Rectangle 176">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9" name="Rectangle 178">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Rectangle 180">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43" name="Google Shape;143;p28"/>
          <p:cNvGraphicFramePr/>
          <p:nvPr>
            <p:extLst>
              <p:ext uri="{D42A27DB-BD31-4B8C-83A1-F6EECF244321}">
                <p14:modId xmlns:p14="http://schemas.microsoft.com/office/powerpoint/2010/main" val="2421823613"/>
              </p:ext>
            </p:extLst>
          </p:nvPr>
        </p:nvGraphicFramePr>
        <p:xfrm>
          <a:off x="482600" y="490654"/>
          <a:ext cx="8178800" cy="3938246"/>
        </p:xfrm>
        <a:graphic>
          <a:graphicData uri="http://schemas.openxmlformats.org/drawingml/2006/table">
            <a:tbl>
              <a:tblPr firstRow="1" bandRow="1">
                <a:tableStyleId>{8EC20E35-A176-4012-BC5E-935CFFF8708E}</a:tableStyleId>
              </a:tblPr>
              <a:tblGrid>
                <a:gridCol w="458737">
                  <a:extLst>
                    <a:ext uri="{9D8B030D-6E8A-4147-A177-3AD203B41FA5}">
                      <a16:colId xmlns:a16="http://schemas.microsoft.com/office/drawing/2014/main" val="20000"/>
                    </a:ext>
                  </a:extLst>
                </a:gridCol>
                <a:gridCol w="1185438">
                  <a:extLst>
                    <a:ext uri="{9D8B030D-6E8A-4147-A177-3AD203B41FA5}">
                      <a16:colId xmlns:a16="http://schemas.microsoft.com/office/drawing/2014/main" val="20001"/>
                    </a:ext>
                  </a:extLst>
                </a:gridCol>
                <a:gridCol w="1033616">
                  <a:extLst>
                    <a:ext uri="{9D8B030D-6E8A-4147-A177-3AD203B41FA5}">
                      <a16:colId xmlns:a16="http://schemas.microsoft.com/office/drawing/2014/main" val="20002"/>
                    </a:ext>
                  </a:extLst>
                </a:gridCol>
                <a:gridCol w="1671612">
                  <a:extLst>
                    <a:ext uri="{9D8B030D-6E8A-4147-A177-3AD203B41FA5}">
                      <a16:colId xmlns:a16="http://schemas.microsoft.com/office/drawing/2014/main" val="20003"/>
                    </a:ext>
                  </a:extLst>
                </a:gridCol>
                <a:gridCol w="1668200">
                  <a:extLst>
                    <a:ext uri="{9D8B030D-6E8A-4147-A177-3AD203B41FA5}">
                      <a16:colId xmlns:a16="http://schemas.microsoft.com/office/drawing/2014/main" val="20004"/>
                    </a:ext>
                  </a:extLst>
                </a:gridCol>
                <a:gridCol w="2161197">
                  <a:extLst>
                    <a:ext uri="{9D8B030D-6E8A-4147-A177-3AD203B41FA5}">
                      <a16:colId xmlns:a16="http://schemas.microsoft.com/office/drawing/2014/main" val="20005"/>
                    </a:ext>
                  </a:extLst>
                </a:gridCol>
              </a:tblGrid>
              <a:tr h="512956">
                <a:tc>
                  <a:txBody>
                    <a:bodyPr/>
                    <a:lstStyle/>
                    <a:p>
                      <a:pPr marL="0" lvl="0" indent="0" algn="l" rtl="0">
                        <a:lnSpc>
                          <a:spcPct val="115000"/>
                        </a:lnSpc>
                        <a:spcBef>
                          <a:spcPts val="0"/>
                        </a:spcBef>
                        <a:spcAft>
                          <a:spcPts val="0"/>
                        </a:spcAft>
                        <a:buNone/>
                      </a:pPr>
                      <a:r>
                        <a:rPr lang="en" sz="1100"/>
                        <a:t>Sr. No.</a:t>
                      </a:r>
                      <a:endParaRPr sz="1100"/>
                    </a:p>
                  </a:txBody>
                  <a:tcPr marL="67993" marR="67993" marT="67993" marB="67993"/>
                </a:tc>
                <a:tc>
                  <a:txBody>
                    <a:bodyPr/>
                    <a:lstStyle/>
                    <a:p>
                      <a:pPr marL="0" lvl="0" indent="0" algn="l" rtl="0">
                        <a:lnSpc>
                          <a:spcPct val="115000"/>
                        </a:lnSpc>
                        <a:spcBef>
                          <a:spcPts val="0"/>
                        </a:spcBef>
                        <a:spcAft>
                          <a:spcPts val="0"/>
                        </a:spcAft>
                        <a:buNone/>
                      </a:pPr>
                      <a:r>
                        <a:rPr lang="en" sz="1100"/>
                        <a:t>Name of Publication</a:t>
                      </a:r>
                      <a:endParaRPr sz="1100"/>
                    </a:p>
                  </a:txBody>
                  <a:tcPr marL="67993" marR="67993" marT="67993" marB="67993"/>
                </a:tc>
                <a:tc>
                  <a:txBody>
                    <a:bodyPr/>
                    <a:lstStyle/>
                    <a:p>
                      <a:pPr marL="0" lvl="0" indent="0" algn="l" rtl="0">
                        <a:lnSpc>
                          <a:spcPct val="115000"/>
                        </a:lnSpc>
                        <a:spcBef>
                          <a:spcPts val="0"/>
                        </a:spcBef>
                        <a:spcAft>
                          <a:spcPts val="0"/>
                        </a:spcAft>
                        <a:buNone/>
                      </a:pPr>
                      <a:r>
                        <a:rPr lang="en" sz="1100"/>
                        <a:t>Objective</a:t>
                      </a:r>
                      <a:endParaRPr sz="1100"/>
                    </a:p>
                  </a:txBody>
                  <a:tcPr marL="67993" marR="67993" marT="67993" marB="67993"/>
                </a:tc>
                <a:tc>
                  <a:txBody>
                    <a:bodyPr/>
                    <a:lstStyle/>
                    <a:p>
                      <a:pPr marL="0" lvl="0" indent="0" algn="l" rtl="0">
                        <a:lnSpc>
                          <a:spcPct val="115000"/>
                        </a:lnSpc>
                        <a:spcBef>
                          <a:spcPts val="0"/>
                        </a:spcBef>
                        <a:spcAft>
                          <a:spcPts val="0"/>
                        </a:spcAft>
                        <a:buNone/>
                      </a:pPr>
                      <a:r>
                        <a:rPr lang="en" sz="1100" dirty="0"/>
                        <a:t>Approaches</a:t>
                      </a:r>
                      <a:endParaRPr sz="1100" dirty="0"/>
                    </a:p>
                  </a:txBody>
                  <a:tcPr marL="67993" marR="67993" marT="67993" marB="67993"/>
                </a:tc>
                <a:tc>
                  <a:txBody>
                    <a:bodyPr/>
                    <a:lstStyle/>
                    <a:p>
                      <a:pPr marL="0" lvl="0" indent="0" algn="l" rtl="0">
                        <a:lnSpc>
                          <a:spcPct val="115000"/>
                        </a:lnSpc>
                        <a:spcBef>
                          <a:spcPts val="0"/>
                        </a:spcBef>
                        <a:spcAft>
                          <a:spcPts val="0"/>
                        </a:spcAft>
                        <a:buNone/>
                      </a:pPr>
                      <a:r>
                        <a:rPr lang="en" sz="1100"/>
                        <a:t>Result</a:t>
                      </a:r>
                      <a:endParaRPr sz="1100"/>
                    </a:p>
                  </a:txBody>
                  <a:tcPr marL="67993" marR="67993" marT="67993" marB="67993"/>
                </a:tc>
                <a:tc>
                  <a:txBody>
                    <a:bodyPr/>
                    <a:lstStyle/>
                    <a:p>
                      <a:pPr marL="0" lvl="0" indent="0" algn="l" rtl="0">
                        <a:lnSpc>
                          <a:spcPct val="115000"/>
                        </a:lnSpc>
                        <a:spcBef>
                          <a:spcPts val="0"/>
                        </a:spcBef>
                        <a:spcAft>
                          <a:spcPts val="0"/>
                        </a:spcAft>
                        <a:buNone/>
                      </a:pPr>
                      <a:r>
                        <a:rPr lang="en" sz="1100"/>
                        <a:t>Research Gap</a:t>
                      </a:r>
                      <a:endParaRPr sz="1100"/>
                    </a:p>
                  </a:txBody>
                  <a:tcPr marL="67993" marR="67993" marT="67993" marB="67993"/>
                </a:tc>
                <a:extLst>
                  <a:ext uri="{0D108BD9-81ED-4DB2-BD59-A6C34878D82A}">
                    <a16:rowId xmlns:a16="http://schemas.microsoft.com/office/drawing/2014/main" val="10000"/>
                  </a:ext>
                </a:extLst>
              </a:tr>
              <a:tr h="3425290">
                <a:tc>
                  <a:txBody>
                    <a:bodyPr/>
                    <a:lstStyle/>
                    <a:p>
                      <a:pPr marL="0" lvl="0" indent="0" algn="l" rtl="0">
                        <a:lnSpc>
                          <a:spcPct val="115000"/>
                        </a:lnSpc>
                        <a:spcBef>
                          <a:spcPts val="0"/>
                        </a:spcBef>
                        <a:spcAft>
                          <a:spcPts val="0"/>
                        </a:spcAft>
                        <a:buNone/>
                      </a:pPr>
                      <a:r>
                        <a:rPr lang="en" sz="1200"/>
                        <a:t>12.</a:t>
                      </a:r>
                      <a:endParaRPr sz="1200"/>
                    </a:p>
                  </a:txBody>
                  <a:tcPr marL="67993" marR="67993" marT="67993" marB="67993"/>
                </a:tc>
                <a:tc>
                  <a:txBody>
                    <a:bodyPr/>
                    <a:lstStyle/>
                    <a:p>
                      <a:pPr marL="0" lvl="0" indent="0" algn="l" rtl="0">
                        <a:lnSpc>
                          <a:spcPct val="115000"/>
                        </a:lnSpc>
                        <a:spcBef>
                          <a:spcPts val="0"/>
                        </a:spcBef>
                        <a:spcAft>
                          <a:spcPts val="0"/>
                        </a:spcAft>
                        <a:buNone/>
                      </a:pPr>
                      <a:r>
                        <a:rPr lang="en" sz="900" dirty="0"/>
                        <a:t>Investigation of social media marketing: How does the hotel industry in Hong Kong perform in marketing on social media websites? </a:t>
                      </a:r>
                      <a:endParaRPr sz="900" dirty="0"/>
                    </a:p>
                  </a:txBody>
                  <a:tcPr marL="67993" marR="67993" marT="67993" marB="67993"/>
                </a:tc>
                <a:tc>
                  <a:txBody>
                    <a:bodyPr/>
                    <a:lstStyle/>
                    <a:p>
                      <a:pPr marL="0" lvl="0" indent="0" algn="l" rtl="0">
                        <a:lnSpc>
                          <a:spcPct val="115000"/>
                        </a:lnSpc>
                        <a:spcBef>
                          <a:spcPts val="0"/>
                        </a:spcBef>
                        <a:spcAft>
                          <a:spcPts val="0"/>
                        </a:spcAft>
                        <a:buNone/>
                      </a:pPr>
                      <a:r>
                        <a:rPr lang="en" sz="900"/>
                        <a:t>To investigate how the hotel industry in Hong Kong is using social media for marketing purposes. </a:t>
                      </a:r>
                      <a:endParaRPr sz="900"/>
                    </a:p>
                  </a:txBody>
                  <a:tcPr marL="67993" marR="67993" marT="67993" marB="67993"/>
                </a:tc>
                <a:tc>
                  <a:txBody>
                    <a:bodyPr/>
                    <a:lstStyle/>
                    <a:p>
                      <a:pPr marL="0" lvl="0" indent="0" algn="l" rtl="0">
                        <a:lnSpc>
                          <a:spcPct val="115000"/>
                        </a:lnSpc>
                        <a:spcBef>
                          <a:spcPts val="0"/>
                        </a:spcBef>
                        <a:spcAft>
                          <a:spcPts val="0"/>
                        </a:spcAft>
                        <a:buNone/>
                      </a:pPr>
                      <a:r>
                        <a:rPr lang="en" sz="900"/>
                        <a:t>A mixed-methods approach to investigate the research questions. Use of both quantitative and qualitative methods to collect data. The quantitative data was collected from a survey of 185 Hong Kong hotels, which aimed to identify the most commonly used social media platforms and the level of engagement with customers.</a:t>
                      </a:r>
                      <a:endParaRPr sz="900"/>
                    </a:p>
                  </a:txBody>
                  <a:tcPr marL="67993" marR="67993" marT="67993" marB="67993"/>
                </a:tc>
                <a:tc>
                  <a:txBody>
                    <a:bodyPr/>
                    <a:lstStyle/>
                    <a:p>
                      <a:pPr marL="0" lvl="0" indent="0" algn="l" rtl="0">
                        <a:lnSpc>
                          <a:spcPct val="115000"/>
                        </a:lnSpc>
                        <a:spcBef>
                          <a:spcPts val="0"/>
                        </a:spcBef>
                        <a:spcAft>
                          <a:spcPts val="0"/>
                        </a:spcAft>
                        <a:buNone/>
                      </a:pPr>
                      <a:r>
                        <a:rPr lang="en" sz="900"/>
                        <a:t>Suggest that Facebook was the most commonly used social media platform by Hong Kong hotels for marketing purposes, followed by Twitter and YouTube. The hotels were found to use social media primarily for customer engagement and to promote their products and services.</a:t>
                      </a:r>
                      <a:endParaRPr sz="900"/>
                    </a:p>
                  </a:txBody>
                  <a:tcPr marL="67993" marR="67993" marT="67993" marB="67993"/>
                </a:tc>
                <a:tc>
                  <a:txBody>
                    <a:bodyPr/>
                    <a:lstStyle/>
                    <a:p>
                      <a:pPr marL="457200" lvl="0" indent="-298450" algn="l" rtl="0">
                        <a:lnSpc>
                          <a:spcPct val="115000"/>
                        </a:lnSpc>
                        <a:spcBef>
                          <a:spcPts val="1200"/>
                        </a:spcBef>
                        <a:spcAft>
                          <a:spcPts val="0"/>
                        </a:spcAft>
                        <a:buSzPts val="1100"/>
                        <a:buChar char="●"/>
                      </a:pPr>
                      <a:r>
                        <a:rPr lang="en" sz="900" dirty="0"/>
                        <a:t>Explore the impact of social media marketing on hotel performance in Hong Kong, such as hotel occupancy rates, revenue, and customer satisfaction.</a:t>
                      </a:r>
                      <a:endParaRPr sz="900" dirty="0"/>
                    </a:p>
                    <a:p>
                      <a:pPr marL="457200" lvl="0" indent="-298450" algn="l" rtl="0">
                        <a:lnSpc>
                          <a:spcPct val="115000"/>
                        </a:lnSpc>
                        <a:spcBef>
                          <a:spcPts val="0"/>
                        </a:spcBef>
                        <a:spcAft>
                          <a:spcPts val="0"/>
                        </a:spcAft>
                        <a:buSzPts val="1100"/>
                        <a:buChar char="●"/>
                      </a:pPr>
                      <a:r>
                        <a:rPr lang="en" sz="900" dirty="0"/>
                        <a:t>Limited investigation on differences in social media marketing performance among different types of hotels in Hong Kong (e.g., luxury, mid-range, budget) and how they compare to other destinations in the region.</a:t>
                      </a:r>
                      <a:endParaRPr sz="900" dirty="0"/>
                    </a:p>
                  </a:txBody>
                  <a:tcPr marL="67993" marR="67993" marT="67993" marB="67993"/>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47"/>
        <p:cNvGrpSpPr/>
        <p:nvPr/>
      </p:nvGrpSpPr>
      <p:grpSpPr>
        <a:xfrm>
          <a:off x="0" y="0"/>
          <a:ext cx="0" cy="0"/>
          <a:chOff x="0" y="0"/>
          <a:chExt cx="0" cy="0"/>
        </a:xfrm>
      </p:grpSpPr>
      <p:pic>
        <p:nvPicPr>
          <p:cNvPr id="153" name="Picture 152">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55" name="Picture 154">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57" name="Oval 156">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9" name="Picture 158">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61" name="Picture 160">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63" name="Rectangle 162">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5" name="Rectangle 164">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48" name="Google Shape;148;p29"/>
          <p:cNvGraphicFramePr/>
          <p:nvPr>
            <p:extLst>
              <p:ext uri="{D42A27DB-BD31-4B8C-83A1-F6EECF244321}">
                <p14:modId xmlns:p14="http://schemas.microsoft.com/office/powerpoint/2010/main" val="3599630669"/>
              </p:ext>
            </p:extLst>
          </p:nvPr>
        </p:nvGraphicFramePr>
        <p:xfrm>
          <a:off x="482600" y="431179"/>
          <a:ext cx="8178802" cy="4192859"/>
        </p:xfrm>
        <a:graphic>
          <a:graphicData uri="http://schemas.openxmlformats.org/drawingml/2006/table">
            <a:tbl>
              <a:tblPr>
                <a:noFill/>
                <a:tableStyleId>{50B5CF98-7ED3-4FE0-989F-1EC347352B44}</a:tableStyleId>
              </a:tblPr>
              <a:tblGrid>
                <a:gridCol w="477390">
                  <a:extLst>
                    <a:ext uri="{9D8B030D-6E8A-4147-A177-3AD203B41FA5}">
                      <a16:colId xmlns:a16="http://schemas.microsoft.com/office/drawing/2014/main" val="20000"/>
                    </a:ext>
                  </a:extLst>
                </a:gridCol>
                <a:gridCol w="1064614">
                  <a:extLst>
                    <a:ext uri="{9D8B030D-6E8A-4147-A177-3AD203B41FA5}">
                      <a16:colId xmlns:a16="http://schemas.microsoft.com/office/drawing/2014/main" val="20001"/>
                    </a:ext>
                  </a:extLst>
                </a:gridCol>
                <a:gridCol w="1372950">
                  <a:extLst>
                    <a:ext uri="{9D8B030D-6E8A-4147-A177-3AD203B41FA5}">
                      <a16:colId xmlns:a16="http://schemas.microsoft.com/office/drawing/2014/main" val="20002"/>
                    </a:ext>
                  </a:extLst>
                </a:gridCol>
                <a:gridCol w="1225710">
                  <a:extLst>
                    <a:ext uri="{9D8B030D-6E8A-4147-A177-3AD203B41FA5}">
                      <a16:colId xmlns:a16="http://schemas.microsoft.com/office/drawing/2014/main" val="20003"/>
                    </a:ext>
                  </a:extLst>
                </a:gridCol>
                <a:gridCol w="1598139">
                  <a:extLst>
                    <a:ext uri="{9D8B030D-6E8A-4147-A177-3AD203B41FA5}">
                      <a16:colId xmlns:a16="http://schemas.microsoft.com/office/drawing/2014/main" val="20004"/>
                    </a:ext>
                  </a:extLst>
                </a:gridCol>
                <a:gridCol w="2439999">
                  <a:extLst>
                    <a:ext uri="{9D8B030D-6E8A-4147-A177-3AD203B41FA5}">
                      <a16:colId xmlns:a16="http://schemas.microsoft.com/office/drawing/2014/main" val="20005"/>
                    </a:ext>
                  </a:extLst>
                </a:gridCol>
              </a:tblGrid>
              <a:tr h="800109">
                <a:tc>
                  <a:txBody>
                    <a:bodyPr/>
                    <a:lstStyle/>
                    <a:p>
                      <a:pPr marL="0" lvl="0" indent="0" algn="l" rtl="0">
                        <a:lnSpc>
                          <a:spcPct val="115000"/>
                        </a:lnSpc>
                        <a:spcBef>
                          <a:spcPts val="0"/>
                        </a:spcBef>
                        <a:spcAft>
                          <a:spcPts val="0"/>
                        </a:spcAft>
                        <a:buNone/>
                      </a:pPr>
                      <a:r>
                        <a:rPr lang="en" sz="1100" b="1" kern="1200">
                          <a:solidFill>
                            <a:schemeClr val="lt1"/>
                          </a:solidFill>
                          <a:latin typeface="+mn-lt"/>
                          <a:ea typeface="+mn-ea"/>
                          <a:cs typeface="+mn-cs"/>
                        </a:rPr>
                        <a:t>Sr. No.</a:t>
                      </a:r>
                      <a:endParaRPr sz="1100" b="1" kern="1200">
                        <a:solidFill>
                          <a:schemeClr val="lt1"/>
                        </a:solidFill>
                        <a:latin typeface="+mn-lt"/>
                        <a:ea typeface="+mn-ea"/>
                        <a:cs typeface="+mn-cs"/>
                      </a:endParaRPr>
                    </a:p>
                  </a:txBody>
                  <a:tcPr marL="74827" marR="74827" marT="74827" marB="74827">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l" rtl="0">
                        <a:lnSpc>
                          <a:spcPct val="115000"/>
                        </a:lnSpc>
                        <a:spcBef>
                          <a:spcPts val="0"/>
                        </a:spcBef>
                        <a:spcAft>
                          <a:spcPts val="0"/>
                        </a:spcAft>
                        <a:buNone/>
                      </a:pPr>
                      <a:r>
                        <a:rPr lang="en" sz="1100" b="1" kern="1200">
                          <a:solidFill>
                            <a:schemeClr val="lt1"/>
                          </a:solidFill>
                          <a:latin typeface="+mn-lt"/>
                          <a:ea typeface="+mn-ea"/>
                          <a:cs typeface="+mn-cs"/>
                        </a:rPr>
                        <a:t>Name of Publication</a:t>
                      </a:r>
                      <a:endParaRPr sz="1100" b="1" kern="1200">
                        <a:solidFill>
                          <a:schemeClr val="lt1"/>
                        </a:solidFill>
                        <a:latin typeface="+mn-lt"/>
                        <a:ea typeface="+mn-ea"/>
                        <a:cs typeface="+mn-cs"/>
                      </a:endParaRPr>
                    </a:p>
                  </a:txBody>
                  <a:tcPr marL="74827" marR="74827" marT="74827" marB="74827">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l" rtl="0">
                        <a:lnSpc>
                          <a:spcPct val="115000"/>
                        </a:lnSpc>
                        <a:spcBef>
                          <a:spcPts val="0"/>
                        </a:spcBef>
                        <a:spcAft>
                          <a:spcPts val="0"/>
                        </a:spcAft>
                        <a:buNone/>
                      </a:pPr>
                      <a:r>
                        <a:rPr lang="en" sz="1100" b="1" kern="1200">
                          <a:solidFill>
                            <a:schemeClr val="lt1"/>
                          </a:solidFill>
                          <a:latin typeface="+mn-lt"/>
                          <a:ea typeface="+mn-ea"/>
                          <a:cs typeface="+mn-cs"/>
                        </a:rPr>
                        <a:t>Objective</a:t>
                      </a:r>
                      <a:endParaRPr sz="1100" b="1" kern="1200">
                        <a:solidFill>
                          <a:schemeClr val="lt1"/>
                        </a:solidFill>
                        <a:latin typeface="+mn-lt"/>
                        <a:ea typeface="+mn-ea"/>
                        <a:cs typeface="+mn-cs"/>
                      </a:endParaRPr>
                    </a:p>
                  </a:txBody>
                  <a:tcPr marL="74827" marR="74827" marT="74827" marB="74827">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l" rtl="0">
                        <a:lnSpc>
                          <a:spcPct val="115000"/>
                        </a:lnSpc>
                        <a:spcBef>
                          <a:spcPts val="0"/>
                        </a:spcBef>
                        <a:spcAft>
                          <a:spcPts val="0"/>
                        </a:spcAft>
                        <a:buNone/>
                      </a:pPr>
                      <a:r>
                        <a:rPr lang="en" sz="1100" b="1" kern="1200">
                          <a:solidFill>
                            <a:schemeClr val="lt1"/>
                          </a:solidFill>
                          <a:latin typeface="+mn-lt"/>
                          <a:ea typeface="+mn-ea"/>
                          <a:cs typeface="+mn-cs"/>
                        </a:rPr>
                        <a:t>Approaches</a:t>
                      </a:r>
                      <a:endParaRPr sz="1100" b="1" kern="1200">
                        <a:solidFill>
                          <a:schemeClr val="lt1"/>
                        </a:solidFill>
                        <a:latin typeface="+mn-lt"/>
                        <a:ea typeface="+mn-ea"/>
                        <a:cs typeface="+mn-cs"/>
                      </a:endParaRPr>
                    </a:p>
                  </a:txBody>
                  <a:tcPr marL="74827" marR="74827" marT="74827" marB="74827">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l" rtl="0">
                        <a:lnSpc>
                          <a:spcPct val="115000"/>
                        </a:lnSpc>
                        <a:spcBef>
                          <a:spcPts val="0"/>
                        </a:spcBef>
                        <a:spcAft>
                          <a:spcPts val="0"/>
                        </a:spcAft>
                        <a:buNone/>
                      </a:pPr>
                      <a:r>
                        <a:rPr lang="en" sz="1100" b="1" kern="1200">
                          <a:solidFill>
                            <a:schemeClr val="lt1"/>
                          </a:solidFill>
                          <a:latin typeface="+mn-lt"/>
                          <a:ea typeface="+mn-ea"/>
                          <a:cs typeface="+mn-cs"/>
                        </a:rPr>
                        <a:t>Result</a:t>
                      </a:r>
                      <a:endParaRPr sz="1100" b="1" kern="1200">
                        <a:solidFill>
                          <a:schemeClr val="lt1"/>
                        </a:solidFill>
                        <a:latin typeface="+mn-lt"/>
                        <a:ea typeface="+mn-ea"/>
                        <a:cs typeface="+mn-cs"/>
                      </a:endParaRPr>
                    </a:p>
                  </a:txBody>
                  <a:tcPr marL="74827" marR="74827" marT="74827" marB="74827">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lvl="0" indent="0" algn="l" rtl="0">
                        <a:lnSpc>
                          <a:spcPct val="115000"/>
                        </a:lnSpc>
                        <a:spcBef>
                          <a:spcPts val="0"/>
                        </a:spcBef>
                        <a:spcAft>
                          <a:spcPts val="0"/>
                        </a:spcAft>
                        <a:buNone/>
                      </a:pPr>
                      <a:r>
                        <a:rPr lang="en" sz="1100" b="1" kern="1200" dirty="0">
                          <a:solidFill>
                            <a:schemeClr val="lt1"/>
                          </a:solidFill>
                          <a:latin typeface="+mn-lt"/>
                          <a:ea typeface="+mn-ea"/>
                          <a:cs typeface="+mn-cs"/>
                        </a:rPr>
                        <a:t>Research Gap</a:t>
                      </a:r>
                      <a:endParaRPr sz="1100" b="1" kern="1200" dirty="0">
                        <a:solidFill>
                          <a:schemeClr val="lt1"/>
                        </a:solidFill>
                        <a:latin typeface="+mn-lt"/>
                        <a:ea typeface="+mn-ea"/>
                        <a:cs typeface="+mn-cs"/>
                      </a:endParaRPr>
                    </a:p>
                  </a:txBody>
                  <a:tcPr marL="74827" marR="74827" marT="74827" marB="74827">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392750">
                <a:tc>
                  <a:txBody>
                    <a:bodyPr/>
                    <a:lstStyle/>
                    <a:p>
                      <a:pPr marL="0" lvl="0" indent="0" algn="l" defTabSz="342900" rtl="0" eaLnBrk="1" latinLnBrk="0" hangingPunct="1">
                        <a:lnSpc>
                          <a:spcPct val="115000"/>
                        </a:lnSpc>
                        <a:spcBef>
                          <a:spcPts val="0"/>
                        </a:spcBef>
                        <a:spcAft>
                          <a:spcPts val="0"/>
                        </a:spcAft>
                        <a:buNone/>
                      </a:pPr>
                      <a:r>
                        <a:rPr lang="en" sz="900" kern="1200">
                          <a:solidFill>
                            <a:schemeClr val="dk1"/>
                          </a:solidFill>
                          <a:latin typeface="+mn-lt"/>
                          <a:ea typeface="+mn-ea"/>
                          <a:cs typeface="+mn-cs"/>
                        </a:rPr>
                        <a:t>13.</a:t>
                      </a:r>
                      <a:endParaRPr sz="900" kern="1200">
                        <a:solidFill>
                          <a:schemeClr val="dk1"/>
                        </a:solidFill>
                        <a:latin typeface="+mn-lt"/>
                        <a:ea typeface="+mn-ea"/>
                        <a:cs typeface="+mn-cs"/>
                      </a:endParaRPr>
                    </a:p>
                  </a:txBody>
                  <a:tcPr marL="74827" marR="74827" marT="74827" marB="74827">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1">
                        <a:lumMod val="85000"/>
                      </a:schemeClr>
                    </a:solidFill>
                  </a:tcPr>
                </a:tc>
                <a:tc>
                  <a:txBody>
                    <a:bodyPr/>
                    <a:lstStyle/>
                    <a:p>
                      <a:pPr marL="0" lvl="0" indent="0" algn="l" defTabSz="342900" rtl="0" eaLnBrk="1" latinLnBrk="0" hangingPunct="1">
                        <a:lnSpc>
                          <a:spcPct val="115000"/>
                        </a:lnSpc>
                        <a:spcBef>
                          <a:spcPts val="0"/>
                        </a:spcBef>
                        <a:spcAft>
                          <a:spcPts val="0"/>
                        </a:spcAft>
                        <a:buNone/>
                      </a:pPr>
                      <a:r>
                        <a:rPr lang="en" sz="900" kern="1200">
                          <a:solidFill>
                            <a:schemeClr val="dk1"/>
                          </a:solidFill>
                          <a:latin typeface="+mn-lt"/>
                          <a:ea typeface="+mn-ea"/>
                          <a:cs typeface="+mn-cs"/>
                        </a:rPr>
                        <a:t>Meeting planners' online reviews of destination</a:t>
                      </a:r>
                      <a:endParaRPr sz="900" kern="1200">
                        <a:solidFill>
                          <a:schemeClr val="dk1"/>
                        </a:solidFill>
                        <a:latin typeface="+mn-lt"/>
                        <a:ea typeface="+mn-ea"/>
                        <a:cs typeface="+mn-cs"/>
                      </a:endParaRPr>
                    </a:p>
                    <a:p>
                      <a:pPr marL="0" lvl="0" indent="0" algn="l" defTabSz="342900" rtl="0" eaLnBrk="1" latinLnBrk="0" hangingPunct="1">
                        <a:lnSpc>
                          <a:spcPct val="115000"/>
                        </a:lnSpc>
                        <a:spcBef>
                          <a:spcPts val="0"/>
                        </a:spcBef>
                        <a:spcAft>
                          <a:spcPts val="0"/>
                        </a:spcAft>
                        <a:buNone/>
                      </a:pPr>
                      <a:r>
                        <a:rPr lang="en" sz="900" kern="1200">
                          <a:solidFill>
                            <a:schemeClr val="dk1"/>
                          </a:solidFill>
                          <a:latin typeface="+mn-lt"/>
                          <a:ea typeface="+mn-ea"/>
                          <a:cs typeface="+mn-cs"/>
                        </a:rPr>
                        <a:t>hotels: A twofold content analysis approach</a:t>
                      </a:r>
                      <a:endParaRPr sz="900" kern="1200">
                        <a:solidFill>
                          <a:schemeClr val="dk1"/>
                        </a:solidFill>
                        <a:latin typeface="+mn-lt"/>
                        <a:ea typeface="+mn-ea"/>
                        <a:cs typeface="+mn-cs"/>
                      </a:endParaRPr>
                    </a:p>
                  </a:txBody>
                  <a:tcPr marL="74827" marR="74827" marT="74827" marB="74827">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1">
                        <a:lumMod val="85000"/>
                      </a:schemeClr>
                    </a:solidFill>
                  </a:tcPr>
                </a:tc>
                <a:tc>
                  <a:txBody>
                    <a:bodyPr/>
                    <a:lstStyle/>
                    <a:p>
                      <a:pPr marL="0" lvl="0" indent="0" algn="l" defTabSz="342900" rtl="0" eaLnBrk="1" latinLnBrk="0" hangingPunct="1">
                        <a:lnSpc>
                          <a:spcPct val="115000"/>
                        </a:lnSpc>
                        <a:spcBef>
                          <a:spcPts val="0"/>
                        </a:spcBef>
                        <a:spcAft>
                          <a:spcPts val="0"/>
                        </a:spcAft>
                        <a:buNone/>
                      </a:pPr>
                      <a:r>
                        <a:rPr lang="en" sz="900" kern="1200" dirty="0">
                          <a:solidFill>
                            <a:schemeClr val="dk1"/>
                          </a:solidFill>
                          <a:latin typeface="+mn-lt"/>
                          <a:ea typeface="+mn-ea"/>
                          <a:cs typeface="+mn-cs"/>
                        </a:rPr>
                        <a:t>To analyze meeting planners' online reviews of destination hotels from two perspectives: (1) the textual content of the reviews, and (2) the numerical rating scores that meeting planners give to the hotels.</a:t>
                      </a:r>
                      <a:endParaRPr sz="900" kern="1200" dirty="0">
                        <a:solidFill>
                          <a:schemeClr val="dk1"/>
                        </a:solidFill>
                        <a:latin typeface="+mn-lt"/>
                        <a:ea typeface="+mn-ea"/>
                        <a:cs typeface="+mn-cs"/>
                      </a:endParaRPr>
                    </a:p>
                  </a:txBody>
                  <a:tcPr marL="74827" marR="74827" marT="74827" marB="74827">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1">
                        <a:lumMod val="85000"/>
                      </a:schemeClr>
                    </a:solidFill>
                  </a:tcPr>
                </a:tc>
                <a:tc>
                  <a:txBody>
                    <a:bodyPr/>
                    <a:lstStyle/>
                    <a:p>
                      <a:pPr marL="0" lvl="0" indent="0" algn="l" defTabSz="342900" rtl="0" eaLnBrk="1" latinLnBrk="0" hangingPunct="1">
                        <a:lnSpc>
                          <a:spcPct val="115000"/>
                        </a:lnSpc>
                        <a:spcBef>
                          <a:spcPts val="0"/>
                        </a:spcBef>
                        <a:spcAft>
                          <a:spcPts val="0"/>
                        </a:spcAft>
                        <a:buNone/>
                      </a:pPr>
                      <a:r>
                        <a:rPr lang="en" sz="900" kern="1200">
                          <a:solidFill>
                            <a:schemeClr val="dk1"/>
                          </a:solidFill>
                          <a:latin typeface="+mn-lt"/>
                          <a:ea typeface="+mn-ea"/>
                          <a:cs typeface="+mn-cs"/>
                        </a:rPr>
                        <a:t>A  twofold content analysis approach to analyze the meeting planners' online reviews. A qualitative and quantitative analysis of the textual content of the reviews</a:t>
                      </a:r>
                      <a:endParaRPr sz="900" kern="1200">
                        <a:solidFill>
                          <a:schemeClr val="dk1"/>
                        </a:solidFill>
                        <a:latin typeface="+mn-lt"/>
                        <a:ea typeface="+mn-ea"/>
                        <a:cs typeface="+mn-cs"/>
                      </a:endParaRPr>
                    </a:p>
                  </a:txBody>
                  <a:tcPr marL="74827" marR="74827" marT="74827" marB="74827">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1">
                        <a:lumMod val="85000"/>
                      </a:schemeClr>
                    </a:solidFill>
                  </a:tcPr>
                </a:tc>
                <a:tc>
                  <a:txBody>
                    <a:bodyPr/>
                    <a:lstStyle/>
                    <a:p>
                      <a:pPr marL="0" lvl="0" indent="0" algn="l" defTabSz="342900" rtl="0" eaLnBrk="1" latinLnBrk="0" hangingPunct="1">
                        <a:lnSpc>
                          <a:spcPct val="115000"/>
                        </a:lnSpc>
                        <a:spcBef>
                          <a:spcPts val="0"/>
                        </a:spcBef>
                        <a:spcAft>
                          <a:spcPts val="0"/>
                        </a:spcAft>
                        <a:buNone/>
                      </a:pPr>
                      <a:r>
                        <a:rPr lang="en" sz="900" kern="1200">
                          <a:solidFill>
                            <a:schemeClr val="dk1"/>
                          </a:solidFill>
                          <a:latin typeface="+mn-lt"/>
                          <a:ea typeface="+mn-ea"/>
                          <a:cs typeface="+mn-cs"/>
                        </a:rPr>
                        <a:t>Article finds that meeting planners' online reviews of destination hotels are influenced by a variety of factors, including the location, service quality, and price of the hotel, as well as the meeting and event facilities that the hotel offers. </a:t>
                      </a:r>
                      <a:endParaRPr sz="900" kern="1200">
                        <a:solidFill>
                          <a:schemeClr val="dk1"/>
                        </a:solidFill>
                        <a:latin typeface="+mn-lt"/>
                        <a:ea typeface="+mn-ea"/>
                        <a:cs typeface="+mn-cs"/>
                      </a:endParaRPr>
                    </a:p>
                  </a:txBody>
                  <a:tcPr marL="74827" marR="74827" marT="74827" marB="74827">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1">
                        <a:lumMod val="85000"/>
                      </a:schemeClr>
                    </a:solidFill>
                  </a:tcPr>
                </a:tc>
                <a:tc>
                  <a:txBody>
                    <a:bodyPr/>
                    <a:lstStyle/>
                    <a:p>
                      <a:pPr marL="0" lvl="0" indent="0" algn="l" defTabSz="342900" rtl="0" eaLnBrk="1" latinLnBrk="0" hangingPunct="1">
                        <a:lnSpc>
                          <a:spcPct val="115000"/>
                        </a:lnSpc>
                        <a:spcBef>
                          <a:spcPts val="0"/>
                        </a:spcBef>
                        <a:spcAft>
                          <a:spcPts val="0"/>
                        </a:spcAft>
                        <a:buNone/>
                      </a:pPr>
                      <a:r>
                        <a:rPr lang="en" sz="900" kern="1200" dirty="0">
                          <a:solidFill>
                            <a:schemeClr val="dk1"/>
                          </a:solidFill>
                          <a:latin typeface="+mn-lt"/>
                          <a:ea typeface="+mn-ea"/>
                          <a:cs typeface="+mn-cs"/>
                        </a:rPr>
                        <a:t>Factors that influence meeting planners' online reviews of destination hotels, such as their expectations, prior experiences, and demographic characteristics. For example, researchers could examine how meeting planners' prior experience with the hotel or destination, their gender, age, or occupation, and their expectations for the meeting and hotel services influence their online reviews.</a:t>
                      </a:r>
                      <a:endParaRPr sz="900" kern="1200" dirty="0">
                        <a:solidFill>
                          <a:schemeClr val="dk1"/>
                        </a:solidFill>
                        <a:latin typeface="+mn-lt"/>
                        <a:ea typeface="+mn-ea"/>
                        <a:cs typeface="+mn-cs"/>
                      </a:endParaRPr>
                    </a:p>
                  </a:txBody>
                  <a:tcPr marL="74827" marR="74827" marT="74827" marB="74827">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2"/>
        <p:cNvGrpSpPr/>
        <p:nvPr/>
      </p:nvGrpSpPr>
      <p:grpSpPr>
        <a:xfrm>
          <a:off x="0" y="0"/>
          <a:ext cx="0" cy="0"/>
          <a:chOff x="0" y="0"/>
          <a:chExt cx="0" cy="0"/>
        </a:xfrm>
      </p:grpSpPr>
      <p:pic>
        <p:nvPicPr>
          <p:cNvPr id="160" name="Picture 15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62" name="Picture 16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64" name="Oval 16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6" name="Picture 16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68" name="Picture 16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0" name="Rectangle 16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2" name="Rectangle 171">
            <a:extLst>
              <a:ext uri="{FF2B5EF4-FFF2-40B4-BE49-F238E27FC236}">
                <a16:creationId xmlns:a16="http://schemas.microsoft.com/office/drawing/2014/main" id="{9922B851-6B16-415F-9600-DB0E665C5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53" name="Google Shape;153;p30"/>
          <p:cNvSpPr txBox="1">
            <a:spLocks noGrp="1"/>
          </p:cNvSpPr>
          <p:nvPr>
            <p:ph type="title"/>
          </p:nvPr>
        </p:nvSpPr>
        <p:spPr>
          <a:xfrm>
            <a:off x="486696" y="471949"/>
            <a:ext cx="3708114" cy="1216741"/>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3900" b="0" i="0" kern="1200" dirty="0">
                <a:solidFill>
                  <a:srgbClr val="EBEBEB"/>
                </a:solidFill>
                <a:latin typeface="+mj-lt"/>
                <a:ea typeface="+mj-ea"/>
                <a:cs typeface="+mj-cs"/>
              </a:rPr>
              <a:t>System Architecture</a:t>
            </a:r>
          </a:p>
        </p:txBody>
      </p:sp>
      <p:sp>
        <p:nvSpPr>
          <p:cNvPr id="174" name="Rectangle 173">
            <a:extLst>
              <a:ext uri="{FF2B5EF4-FFF2-40B4-BE49-F238E27FC236}">
                <a16:creationId xmlns:a16="http://schemas.microsoft.com/office/drawing/2014/main" id="{FAA2B0B0-E6D1-4F97-A03B-5B9DC568A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9712" y="0"/>
            <a:ext cx="4574288"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6" name="Rounded Rectangle 9">
            <a:extLst>
              <a:ext uri="{FF2B5EF4-FFF2-40B4-BE49-F238E27FC236}">
                <a16:creationId xmlns:a16="http://schemas.microsoft.com/office/drawing/2014/main" id="{7067A410-38E7-4862-BC25-A40927006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186" y="363474"/>
            <a:ext cx="3847653" cy="4304390"/>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4" name="Google Shape;154;p30"/>
          <p:cNvPicPr preferRelativeResize="0"/>
          <p:nvPr/>
        </p:nvPicPr>
        <p:blipFill>
          <a:blip r:embed="rId7"/>
          <a:stretch>
            <a:fillRect/>
          </a:stretch>
        </p:blipFill>
        <p:spPr>
          <a:xfrm>
            <a:off x="5295516" y="1660749"/>
            <a:ext cx="3122994" cy="1709838"/>
          </a:xfrm>
          <a:prstGeom prst="rect">
            <a:avLst/>
          </a:prstGeom>
          <a:noFill/>
          <a:effectLst/>
        </p:spPr>
      </p:pic>
      <p:sp>
        <p:nvSpPr>
          <p:cNvPr id="178" name="Rectangle 177">
            <a:extLst>
              <a:ext uri="{FF2B5EF4-FFF2-40B4-BE49-F238E27FC236}">
                <a16:creationId xmlns:a16="http://schemas.microsoft.com/office/drawing/2014/main" id="{95E21D77-54D4-42F2-9F79-B4B22CCA1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5" name="Google Shape;155;p30"/>
          <p:cNvSpPr txBox="1"/>
          <p:nvPr/>
        </p:nvSpPr>
        <p:spPr>
          <a:xfrm>
            <a:off x="486697" y="1828800"/>
            <a:ext cx="3708113" cy="2839064"/>
          </a:xfrm>
          <a:prstGeom prst="rect">
            <a:avLst/>
          </a:prstGeom>
        </p:spPr>
        <p:txBody>
          <a:bodyPr spcFirstLastPara="1" vert="horz" lIns="91440" tIns="45720" rIns="91440" bIns="45720" rtlCol="0" anchorCtr="0">
            <a:normAutofit/>
          </a:bodyPr>
          <a:lstStyle/>
          <a:p>
            <a:pPr marL="457200" lvl="0" indent="-323850">
              <a:lnSpc>
                <a:spcPct val="90000"/>
              </a:lnSpc>
              <a:spcBef>
                <a:spcPts val="1000"/>
              </a:spcBef>
              <a:buClr>
                <a:schemeClr val="bg2">
                  <a:lumMod val="40000"/>
                  <a:lumOff val="60000"/>
                </a:schemeClr>
              </a:buClr>
              <a:buSzPct val="80000"/>
              <a:buFont typeface="Wingdings 3" charset="2"/>
              <a:buChar char=""/>
            </a:pPr>
            <a:r>
              <a:rPr lang="en-US" sz="1100" dirty="0">
                <a:solidFill>
                  <a:srgbClr val="FFFFFF"/>
                </a:solidFill>
                <a:latin typeface="+mj-lt"/>
                <a:ea typeface="+mj-ea"/>
                <a:cs typeface="+mj-cs"/>
                <a:sym typeface="Times New Roman"/>
              </a:rPr>
              <a:t>The system architecture allows hotel officials to interact with the system through a web service/API and a user interface. </a:t>
            </a:r>
          </a:p>
          <a:p>
            <a:pPr marL="457200" lvl="0" indent="-323850">
              <a:lnSpc>
                <a:spcPct val="90000"/>
              </a:lnSpc>
              <a:spcBef>
                <a:spcPts val="1000"/>
              </a:spcBef>
              <a:buClr>
                <a:schemeClr val="bg2">
                  <a:lumMod val="40000"/>
                  <a:lumOff val="60000"/>
                </a:schemeClr>
              </a:buClr>
              <a:buSzPct val="80000"/>
              <a:buFont typeface="Wingdings 3" charset="2"/>
              <a:buChar char=""/>
            </a:pPr>
            <a:r>
              <a:rPr lang="en-US" sz="1100" dirty="0">
                <a:solidFill>
                  <a:srgbClr val="FFFFFF"/>
                </a:solidFill>
                <a:latin typeface="+mj-lt"/>
                <a:ea typeface="+mj-ea"/>
                <a:cs typeface="+mj-cs"/>
                <a:sym typeface="Times New Roman"/>
              </a:rPr>
              <a:t>The uploaded images are processed and classified using a deep learning model, and the results are presented back to the users through the user interface. </a:t>
            </a:r>
          </a:p>
          <a:p>
            <a:pPr marL="457200" lvl="0" indent="-323850">
              <a:lnSpc>
                <a:spcPct val="90000"/>
              </a:lnSpc>
              <a:spcBef>
                <a:spcPts val="1000"/>
              </a:spcBef>
              <a:buClr>
                <a:schemeClr val="bg2">
                  <a:lumMod val="40000"/>
                  <a:lumOff val="60000"/>
                </a:schemeClr>
              </a:buClr>
              <a:buSzPct val="80000"/>
              <a:buFont typeface="Wingdings 3" charset="2"/>
              <a:buChar char=""/>
            </a:pPr>
            <a:r>
              <a:rPr lang="en-US" sz="1100" dirty="0">
                <a:solidFill>
                  <a:srgbClr val="FFFFFF"/>
                </a:solidFill>
                <a:latin typeface="+mj-lt"/>
                <a:ea typeface="+mj-ea"/>
                <a:cs typeface="+mj-cs"/>
                <a:sym typeface="Times New Roman"/>
              </a:rPr>
              <a:t>This architecture ensures a seamless flow of data and interactions, enabling hotel officials to easily utilize the image classification capabilities of the system.</a:t>
            </a:r>
          </a:p>
          <a:p>
            <a:pPr marL="0" lvl="0" indent="0">
              <a:lnSpc>
                <a:spcPct val="90000"/>
              </a:lnSpc>
              <a:spcBef>
                <a:spcPts val="1000"/>
              </a:spcBef>
              <a:buClr>
                <a:schemeClr val="bg2">
                  <a:lumMod val="40000"/>
                  <a:lumOff val="60000"/>
                </a:schemeClr>
              </a:buClr>
              <a:buSzPct val="80000"/>
              <a:buFont typeface="Wingdings 3" charset="2"/>
              <a:buChar char=""/>
            </a:pPr>
            <a:endParaRPr lang="en-US" sz="1100" dirty="0">
              <a:solidFill>
                <a:srgbClr val="FFFFFF"/>
              </a:solidFill>
              <a:latin typeface="+mj-lt"/>
              <a:ea typeface="+mj-ea"/>
              <a:cs typeface="+mj-cs"/>
              <a:sym typeface="Open Sans"/>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59"/>
        <p:cNvGrpSpPr/>
        <p:nvPr/>
      </p:nvGrpSpPr>
      <p:grpSpPr>
        <a:xfrm>
          <a:off x="0" y="0"/>
          <a:ext cx="0" cy="0"/>
          <a:chOff x="0" y="0"/>
          <a:chExt cx="0" cy="0"/>
        </a:xfrm>
      </p:grpSpPr>
      <p:pic>
        <p:nvPicPr>
          <p:cNvPr id="246" name="Picture 245">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48" name="Picture 247">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50" name="Oval 249">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52" name="Picture 251">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54" name="Picture 253">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56" name="Rectangle 255">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Google Shape;153;p30">
            <a:extLst>
              <a:ext uri="{FF2B5EF4-FFF2-40B4-BE49-F238E27FC236}">
                <a16:creationId xmlns:a16="http://schemas.microsoft.com/office/drawing/2014/main" id="{2110DF3B-0BE7-1AEA-EAF9-7CDC2B3CCCAF}"/>
              </a:ext>
            </a:extLst>
          </p:cNvPr>
          <p:cNvSpPr txBox="1">
            <a:spLocks noGrp="1"/>
          </p:cNvSpPr>
          <p:nvPr>
            <p:ph type="title"/>
          </p:nvPr>
        </p:nvSpPr>
        <p:spPr>
          <a:xfrm>
            <a:off x="484583" y="339538"/>
            <a:ext cx="7053542" cy="1050398"/>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a:t>System Architecture</a:t>
            </a:r>
          </a:p>
        </p:txBody>
      </p:sp>
      <p:graphicFrame>
        <p:nvGraphicFramePr>
          <p:cNvPr id="242" name="Google Shape;160;p31">
            <a:extLst>
              <a:ext uri="{FF2B5EF4-FFF2-40B4-BE49-F238E27FC236}">
                <a16:creationId xmlns:a16="http://schemas.microsoft.com/office/drawing/2014/main" id="{A010B5D9-DA88-AA41-C030-D53A86E391A9}"/>
              </a:ext>
            </a:extLst>
          </p:cNvPr>
          <p:cNvGraphicFramePr/>
          <p:nvPr>
            <p:extLst>
              <p:ext uri="{D42A27DB-BD31-4B8C-83A1-F6EECF244321}">
                <p14:modId xmlns:p14="http://schemas.microsoft.com/office/powerpoint/2010/main" val="3637391413"/>
              </p:ext>
            </p:extLst>
          </p:nvPr>
        </p:nvGraphicFramePr>
        <p:xfrm>
          <a:off x="484583" y="1605063"/>
          <a:ext cx="8086726" cy="304232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2">
                                            <p:graphicEl>
                                              <a:dgm id="{D01F2BCE-1AAC-4404-B80A-17FC809574CA}"/>
                                            </p:graphicEl>
                                          </p:spTgt>
                                        </p:tgtEl>
                                        <p:attrNameLst>
                                          <p:attrName>style.visibility</p:attrName>
                                        </p:attrNameLst>
                                      </p:cBhvr>
                                      <p:to>
                                        <p:strVal val="visible"/>
                                      </p:to>
                                    </p:set>
                                    <p:animEffect transition="in" filter="fade">
                                      <p:cBhvr>
                                        <p:cTn id="7" dur="1000"/>
                                        <p:tgtEl>
                                          <p:spTgt spid="242">
                                            <p:graphicEl>
                                              <a:dgm id="{D01F2BCE-1AAC-4404-B80A-17FC809574C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2">
                                            <p:graphicEl>
                                              <a:dgm id="{86594B6D-A640-4CFD-9FF5-5EE26C33A2BF}"/>
                                            </p:graphicEl>
                                          </p:spTgt>
                                        </p:tgtEl>
                                        <p:attrNameLst>
                                          <p:attrName>style.visibility</p:attrName>
                                        </p:attrNameLst>
                                      </p:cBhvr>
                                      <p:to>
                                        <p:strVal val="visible"/>
                                      </p:to>
                                    </p:set>
                                    <p:animEffect transition="in" filter="fade">
                                      <p:cBhvr>
                                        <p:cTn id="12" dur="1000"/>
                                        <p:tgtEl>
                                          <p:spTgt spid="242">
                                            <p:graphicEl>
                                              <a:dgm id="{86594B6D-A640-4CFD-9FF5-5EE26C33A2BF}"/>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2">
                                            <p:graphicEl>
                                              <a:dgm id="{49204C60-9EAE-4F9B-A38E-856782CE0073}"/>
                                            </p:graphicEl>
                                          </p:spTgt>
                                        </p:tgtEl>
                                        <p:attrNameLst>
                                          <p:attrName>style.visibility</p:attrName>
                                        </p:attrNameLst>
                                      </p:cBhvr>
                                      <p:to>
                                        <p:strVal val="visible"/>
                                      </p:to>
                                    </p:set>
                                    <p:animEffect transition="in" filter="fade">
                                      <p:cBhvr>
                                        <p:cTn id="15" dur="1000"/>
                                        <p:tgtEl>
                                          <p:spTgt spid="242">
                                            <p:graphicEl>
                                              <a:dgm id="{49204C60-9EAE-4F9B-A38E-856782CE0073}"/>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42">
                                            <p:graphicEl>
                                              <a:dgm id="{8569D9D7-E99A-4074-A353-8DE555F83A33}"/>
                                            </p:graphicEl>
                                          </p:spTgt>
                                        </p:tgtEl>
                                        <p:attrNameLst>
                                          <p:attrName>style.visibility</p:attrName>
                                        </p:attrNameLst>
                                      </p:cBhvr>
                                      <p:to>
                                        <p:strVal val="visible"/>
                                      </p:to>
                                    </p:set>
                                    <p:animEffect transition="in" filter="fade">
                                      <p:cBhvr>
                                        <p:cTn id="20" dur="1000"/>
                                        <p:tgtEl>
                                          <p:spTgt spid="242">
                                            <p:graphicEl>
                                              <a:dgm id="{8569D9D7-E99A-4074-A353-8DE555F83A33}"/>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42">
                                            <p:graphicEl>
                                              <a:dgm id="{516A1F02-4E87-4BCD-8268-41EC41CADADA}"/>
                                            </p:graphicEl>
                                          </p:spTgt>
                                        </p:tgtEl>
                                        <p:attrNameLst>
                                          <p:attrName>style.visibility</p:attrName>
                                        </p:attrNameLst>
                                      </p:cBhvr>
                                      <p:to>
                                        <p:strVal val="visible"/>
                                      </p:to>
                                    </p:set>
                                    <p:animEffect transition="in" filter="fade">
                                      <p:cBhvr>
                                        <p:cTn id="23" dur="1000"/>
                                        <p:tgtEl>
                                          <p:spTgt spid="242">
                                            <p:graphicEl>
                                              <a:dgm id="{516A1F02-4E87-4BCD-8268-41EC41CADAD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2">
                                            <p:graphicEl>
                                              <a:dgm id="{1FA2898E-0F8A-4EF3-A7F7-BAAFFDC7E579}"/>
                                            </p:graphicEl>
                                          </p:spTgt>
                                        </p:tgtEl>
                                        <p:attrNameLst>
                                          <p:attrName>style.visibility</p:attrName>
                                        </p:attrNameLst>
                                      </p:cBhvr>
                                      <p:to>
                                        <p:strVal val="visible"/>
                                      </p:to>
                                    </p:set>
                                    <p:animEffect transition="in" filter="fade">
                                      <p:cBhvr>
                                        <p:cTn id="28" dur="1000"/>
                                        <p:tgtEl>
                                          <p:spTgt spid="242">
                                            <p:graphicEl>
                                              <a:dgm id="{1FA2898E-0F8A-4EF3-A7F7-BAAFFDC7E579}"/>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2">
                                            <p:graphicEl>
                                              <a:dgm id="{DA77E600-58BA-4B60-9F56-A151EC779592}"/>
                                            </p:graphicEl>
                                          </p:spTgt>
                                        </p:tgtEl>
                                        <p:attrNameLst>
                                          <p:attrName>style.visibility</p:attrName>
                                        </p:attrNameLst>
                                      </p:cBhvr>
                                      <p:to>
                                        <p:strVal val="visible"/>
                                      </p:to>
                                    </p:set>
                                    <p:animEffect transition="in" filter="fade">
                                      <p:cBhvr>
                                        <p:cTn id="31" dur="1000"/>
                                        <p:tgtEl>
                                          <p:spTgt spid="242">
                                            <p:graphicEl>
                                              <a:dgm id="{DA77E600-58BA-4B60-9F56-A151EC779592}"/>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42">
                                            <p:graphicEl>
                                              <a:dgm id="{5B4269DC-6F0D-4FB3-9050-1C71B9762467}"/>
                                            </p:graphicEl>
                                          </p:spTgt>
                                        </p:tgtEl>
                                        <p:attrNameLst>
                                          <p:attrName>style.visibility</p:attrName>
                                        </p:attrNameLst>
                                      </p:cBhvr>
                                      <p:to>
                                        <p:strVal val="visible"/>
                                      </p:to>
                                    </p:set>
                                    <p:animEffect transition="in" filter="fade">
                                      <p:cBhvr>
                                        <p:cTn id="36" dur="1000"/>
                                        <p:tgtEl>
                                          <p:spTgt spid="242">
                                            <p:graphicEl>
                                              <a:dgm id="{5B4269DC-6F0D-4FB3-9050-1C71B9762467}"/>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2">
                                            <p:graphicEl>
                                              <a:dgm id="{56C16495-F88F-43C4-9374-8EAC93BBB9F9}"/>
                                            </p:graphicEl>
                                          </p:spTgt>
                                        </p:tgtEl>
                                        <p:attrNameLst>
                                          <p:attrName>style.visibility</p:attrName>
                                        </p:attrNameLst>
                                      </p:cBhvr>
                                      <p:to>
                                        <p:strVal val="visible"/>
                                      </p:to>
                                    </p:set>
                                    <p:animEffect transition="in" filter="fade">
                                      <p:cBhvr>
                                        <p:cTn id="39" dur="1000"/>
                                        <p:tgtEl>
                                          <p:spTgt spid="242">
                                            <p:graphicEl>
                                              <a:dgm id="{56C16495-F88F-43C4-9374-8EAC93BBB9F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2"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7"/>
        <p:cNvGrpSpPr/>
        <p:nvPr/>
      </p:nvGrpSpPr>
      <p:grpSpPr>
        <a:xfrm>
          <a:off x="0" y="0"/>
          <a:ext cx="0" cy="0"/>
          <a:chOff x="0" y="0"/>
          <a:chExt cx="0" cy="0"/>
        </a:xfrm>
      </p:grpSpPr>
      <p:pic>
        <p:nvPicPr>
          <p:cNvPr id="75" name="Picture 7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77" name="Picture 7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79" name="Oval 7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1" name="Picture 8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83" name="Picture 8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85" name="Rectangle 8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7" name="Rectangle 86">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8" name="Google Shape;68;p14"/>
          <p:cNvSpPr txBox="1">
            <a:spLocks noGrp="1"/>
          </p:cNvSpPr>
          <p:nvPr>
            <p:ph type="title"/>
          </p:nvPr>
        </p:nvSpPr>
        <p:spPr>
          <a:xfrm>
            <a:off x="482891" y="1085849"/>
            <a:ext cx="2331469" cy="1083564"/>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buClr>
                <a:schemeClr val="dk1"/>
              </a:buClr>
              <a:buSzPct val="26190"/>
            </a:pPr>
            <a:r>
              <a:rPr lang="en-US" sz="2400" b="1" i="0" u="sng" kern="1200" dirty="0">
                <a:solidFill>
                  <a:srgbClr val="EBEBEB"/>
                </a:solidFill>
                <a:latin typeface="+mj-lt"/>
                <a:ea typeface="+mj-ea"/>
                <a:cs typeface="+mj-cs"/>
              </a:rPr>
              <a:t>Group Information</a:t>
            </a:r>
            <a:r>
              <a:rPr lang="en-US" sz="2400" b="1" i="0" kern="1200" dirty="0">
                <a:solidFill>
                  <a:srgbClr val="EBEBEB"/>
                </a:solidFill>
                <a:latin typeface="+mj-lt"/>
                <a:ea typeface="+mj-ea"/>
                <a:cs typeface="+mj-cs"/>
              </a:rPr>
              <a:t> </a:t>
            </a:r>
          </a:p>
          <a:p>
            <a:pPr marL="0" lvl="0" indent="0" defTabSz="457200">
              <a:spcBef>
                <a:spcPct val="0"/>
              </a:spcBef>
              <a:spcAft>
                <a:spcPts val="0"/>
              </a:spcAft>
            </a:pPr>
            <a:endParaRPr lang="en-US" sz="2400" b="0" i="0" kern="1200" dirty="0">
              <a:solidFill>
                <a:srgbClr val="EBEBEB"/>
              </a:solidFill>
              <a:latin typeface="+mj-lt"/>
              <a:ea typeface="+mj-ea"/>
              <a:cs typeface="+mj-cs"/>
            </a:endParaRPr>
          </a:p>
        </p:txBody>
      </p:sp>
      <p:sp>
        <p:nvSpPr>
          <p:cNvPr id="89"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91" name="Freeform: Shape 90">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560741" y="-439759"/>
            <a:ext cx="5143501" cy="6023018"/>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93" name="Rectangle 92">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0" name="Google Shape;70;p14"/>
          <p:cNvSpPr txBox="1"/>
          <p:nvPr/>
        </p:nvSpPr>
        <p:spPr>
          <a:xfrm>
            <a:off x="482891" y="2304288"/>
            <a:ext cx="2331043" cy="2210562"/>
          </a:xfrm>
          <a:prstGeom prst="rect">
            <a:avLst/>
          </a:prstGeom>
        </p:spPr>
        <p:txBody>
          <a:bodyPr spcFirstLastPara="1" vert="horz" lIns="91440" tIns="45720" rIns="91440" bIns="45720" rtlCol="0" anchorCtr="0">
            <a:normAutofit/>
          </a:bodyPr>
          <a:lstStyle/>
          <a:p>
            <a:pPr marL="0" lvl="0" indent="0">
              <a:spcBef>
                <a:spcPts val="1000"/>
              </a:spcBef>
              <a:buClr>
                <a:schemeClr val="bg2">
                  <a:lumMod val="40000"/>
                  <a:lumOff val="60000"/>
                </a:schemeClr>
              </a:buClr>
              <a:buSzPct val="80000"/>
              <a:buFont typeface="Wingdings 3" charset="2"/>
              <a:buChar char=""/>
            </a:pPr>
            <a:r>
              <a:rPr lang="en-US" sz="1100" dirty="0">
                <a:solidFill>
                  <a:srgbClr val="FFFFFF"/>
                </a:solidFill>
                <a:latin typeface="+mj-lt"/>
                <a:ea typeface="+mj-ea"/>
                <a:cs typeface="+mj-cs"/>
                <a:sym typeface="Times New Roman"/>
              </a:rPr>
              <a:t>Capstone Project Guide: </a:t>
            </a:r>
            <a:br>
              <a:rPr lang="en-US" sz="1100" dirty="0">
                <a:solidFill>
                  <a:srgbClr val="FFFFFF"/>
                </a:solidFill>
                <a:latin typeface="+mj-lt"/>
                <a:ea typeface="+mj-ea"/>
                <a:cs typeface="+mj-cs"/>
                <a:sym typeface="Times New Roman"/>
              </a:rPr>
            </a:br>
            <a:r>
              <a:rPr lang="en-US" sz="1100" dirty="0">
                <a:solidFill>
                  <a:srgbClr val="FFFFFF"/>
                </a:solidFill>
                <a:latin typeface="+mj-lt"/>
                <a:ea typeface="+mj-ea"/>
                <a:cs typeface="+mj-cs"/>
                <a:sym typeface="Times New Roman"/>
              </a:rPr>
              <a:t>	</a:t>
            </a:r>
            <a:r>
              <a:rPr lang="en-US" sz="1400" b="1" dirty="0">
                <a:solidFill>
                  <a:srgbClr val="FFFFFF"/>
                </a:solidFill>
                <a:latin typeface="+mj-lt"/>
                <a:ea typeface="+mj-ea"/>
                <a:cs typeface="+mj-cs"/>
                <a:sym typeface="Times New Roman"/>
              </a:rPr>
              <a:t>Dr. Nitin </a:t>
            </a:r>
            <a:r>
              <a:rPr lang="en-US" sz="1400" b="1" dirty="0" err="1">
                <a:solidFill>
                  <a:srgbClr val="FFFFFF"/>
                </a:solidFill>
                <a:latin typeface="+mj-lt"/>
                <a:ea typeface="+mj-ea"/>
                <a:cs typeface="+mj-cs"/>
                <a:sym typeface="Times New Roman"/>
              </a:rPr>
              <a:t>Pise</a:t>
            </a:r>
            <a:endParaRPr lang="en-US" sz="1100" b="1" dirty="0">
              <a:solidFill>
                <a:srgbClr val="FFFFFF"/>
              </a:solidFill>
              <a:latin typeface="+mj-lt"/>
              <a:ea typeface="+mj-ea"/>
              <a:cs typeface="+mj-cs"/>
              <a:sym typeface="Times New Roman"/>
            </a:endParaRPr>
          </a:p>
        </p:txBody>
      </p:sp>
      <p:graphicFrame>
        <p:nvGraphicFramePr>
          <p:cNvPr id="69" name="Google Shape;69;p14"/>
          <p:cNvGraphicFramePr/>
          <p:nvPr>
            <p:extLst>
              <p:ext uri="{D42A27DB-BD31-4B8C-83A1-F6EECF244321}">
                <p14:modId xmlns:p14="http://schemas.microsoft.com/office/powerpoint/2010/main" val="364783339"/>
              </p:ext>
            </p:extLst>
          </p:nvPr>
        </p:nvGraphicFramePr>
        <p:xfrm>
          <a:off x="3540586" y="1257300"/>
          <a:ext cx="5335785" cy="2743783"/>
        </p:xfrm>
        <a:graphic>
          <a:graphicData uri="http://schemas.openxmlformats.org/drawingml/2006/table">
            <a:tbl>
              <a:tblPr firstRow="1" bandRow="1">
                <a:tableStyleId>{8799B23B-EC83-4686-B30A-512413B5E67A}</a:tableStyleId>
              </a:tblPr>
              <a:tblGrid>
                <a:gridCol w="927336">
                  <a:extLst>
                    <a:ext uri="{9D8B030D-6E8A-4147-A177-3AD203B41FA5}">
                      <a16:colId xmlns:a16="http://schemas.microsoft.com/office/drawing/2014/main" val="20000"/>
                    </a:ext>
                  </a:extLst>
                </a:gridCol>
                <a:gridCol w="2622920">
                  <a:extLst>
                    <a:ext uri="{9D8B030D-6E8A-4147-A177-3AD203B41FA5}">
                      <a16:colId xmlns:a16="http://schemas.microsoft.com/office/drawing/2014/main" val="20001"/>
                    </a:ext>
                  </a:extLst>
                </a:gridCol>
                <a:gridCol w="1785529">
                  <a:extLst>
                    <a:ext uri="{9D8B030D-6E8A-4147-A177-3AD203B41FA5}">
                      <a16:colId xmlns:a16="http://schemas.microsoft.com/office/drawing/2014/main" val="20002"/>
                    </a:ext>
                  </a:extLst>
                </a:gridCol>
              </a:tblGrid>
              <a:tr h="547166">
                <a:tc>
                  <a:txBody>
                    <a:bodyPr/>
                    <a:lstStyle/>
                    <a:p>
                      <a:pPr marL="0" lvl="0" indent="0" algn="l" rtl="0">
                        <a:spcBef>
                          <a:spcPts val="0"/>
                        </a:spcBef>
                        <a:spcAft>
                          <a:spcPts val="0"/>
                        </a:spcAft>
                        <a:buNone/>
                      </a:pPr>
                      <a:r>
                        <a:rPr lang="en" sz="1800">
                          <a:sym typeface="Times New Roman"/>
                        </a:rPr>
                        <a:t>Sr No.</a:t>
                      </a:r>
                      <a:endParaRPr sz="1800">
                        <a:latin typeface="Times New Roman"/>
                        <a:ea typeface="Times New Roman"/>
                        <a:cs typeface="Times New Roman"/>
                        <a:sym typeface="Times New Roman"/>
                      </a:endParaRPr>
                    </a:p>
                  </a:txBody>
                  <a:tcPr marL="109380" marR="109380" marT="109380" marB="109380"/>
                </a:tc>
                <a:tc>
                  <a:txBody>
                    <a:bodyPr/>
                    <a:lstStyle/>
                    <a:p>
                      <a:pPr marL="0" lvl="0" indent="0" algn="l" rtl="0">
                        <a:spcBef>
                          <a:spcPts val="0"/>
                        </a:spcBef>
                        <a:spcAft>
                          <a:spcPts val="0"/>
                        </a:spcAft>
                        <a:buNone/>
                      </a:pPr>
                      <a:r>
                        <a:rPr lang="en" sz="1800" dirty="0">
                          <a:sym typeface="Times New Roman"/>
                        </a:rPr>
                        <a:t>Name</a:t>
                      </a:r>
                      <a:endParaRPr sz="1800" dirty="0">
                        <a:latin typeface="Times New Roman"/>
                        <a:ea typeface="Times New Roman"/>
                        <a:cs typeface="Times New Roman"/>
                        <a:sym typeface="Times New Roman"/>
                      </a:endParaRPr>
                    </a:p>
                  </a:txBody>
                  <a:tcPr marL="109380" marR="109380" marT="109380" marB="109380"/>
                </a:tc>
                <a:tc>
                  <a:txBody>
                    <a:bodyPr/>
                    <a:lstStyle/>
                    <a:p>
                      <a:pPr marL="0" lvl="0" indent="0" algn="l" rtl="0">
                        <a:spcBef>
                          <a:spcPts val="0"/>
                        </a:spcBef>
                        <a:spcAft>
                          <a:spcPts val="0"/>
                        </a:spcAft>
                        <a:buNone/>
                      </a:pPr>
                      <a:r>
                        <a:rPr lang="en" sz="1800">
                          <a:sym typeface="Times New Roman"/>
                        </a:rPr>
                        <a:t>Prn No.</a:t>
                      </a:r>
                      <a:endParaRPr sz="1800">
                        <a:latin typeface="Times New Roman"/>
                        <a:ea typeface="Times New Roman"/>
                        <a:cs typeface="Times New Roman"/>
                        <a:sym typeface="Times New Roman"/>
                      </a:endParaRPr>
                    </a:p>
                  </a:txBody>
                  <a:tcPr marL="109380" marR="109380" marT="109380" marB="109380"/>
                </a:tc>
                <a:extLst>
                  <a:ext uri="{0D108BD9-81ED-4DB2-BD59-A6C34878D82A}">
                    <a16:rowId xmlns:a16="http://schemas.microsoft.com/office/drawing/2014/main" val="10000"/>
                  </a:ext>
                </a:extLst>
              </a:tr>
              <a:tr h="567027">
                <a:tc>
                  <a:txBody>
                    <a:bodyPr/>
                    <a:lstStyle/>
                    <a:p>
                      <a:pPr marL="0" lvl="0" indent="0" algn="l" rtl="0">
                        <a:spcBef>
                          <a:spcPts val="0"/>
                        </a:spcBef>
                        <a:spcAft>
                          <a:spcPts val="0"/>
                        </a:spcAft>
                        <a:buNone/>
                      </a:pPr>
                      <a:r>
                        <a:rPr lang="en" sz="1800">
                          <a:sym typeface="Times New Roman"/>
                        </a:rPr>
                        <a:t>1</a:t>
                      </a:r>
                      <a:endParaRPr sz="1800">
                        <a:latin typeface="Times New Roman"/>
                        <a:ea typeface="Times New Roman"/>
                        <a:cs typeface="Times New Roman"/>
                        <a:sym typeface="Times New Roman"/>
                      </a:endParaRPr>
                    </a:p>
                  </a:txBody>
                  <a:tcPr marL="109380" marR="109380" marT="109380" marB="109380"/>
                </a:tc>
                <a:tc>
                  <a:txBody>
                    <a:bodyPr/>
                    <a:lstStyle/>
                    <a:p>
                      <a:pPr marL="0" lvl="0" indent="0" algn="l" rtl="0">
                        <a:spcBef>
                          <a:spcPts val="0"/>
                        </a:spcBef>
                        <a:spcAft>
                          <a:spcPts val="0"/>
                        </a:spcAft>
                        <a:buNone/>
                      </a:pPr>
                      <a:r>
                        <a:rPr lang="en" sz="1800">
                          <a:sym typeface="Times New Roman"/>
                        </a:rPr>
                        <a:t>Adnan Nazmuddin</a:t>
                      </a:r>
                      <a:endParaRPr sz="1800">
                        <a:latin typeface="Times New Roman"/>
                        <a:ea typeface="Times New Roman"/>
                        <a:cs typeface="Times New Roman"/>
                        <a:sym typeface="Times New Roman"/>
                      </a:endParaRPr>
                    </a:p>
                  </a:txBody>
                  <a:tcPr marL="109380" marR="109380" marT="109380" marB="109380"/>
                </a:tc>
                <a:tc>
                  <a:txBody>
                    <a:bodyPr/>
                    <a:lstStyle/>
                    <a:p>
                      <a:pPr marL="0" lvl="0" indent="0" algn="l" rtl="0">
                        <a:spcBef>
                          <a:spcPts val="0"/>
                        </a:spcBef>
                        <a:spcAft>
                          <a:spcPts val="0"/>
                        </a:spcAft>
                        <a:buNone/>
                      </a:pPr>
                      <a:r>
                        <a:rPr lang="en" sz="1800">
                          <a:sym typeface="Times New Roman"/>
                        </a:rPr>
                        <a:t>1032190097</a:t>
                      </a:r>
                      <a:endParaRPr sz="1800">
                        <a:latin typeface="Times New Roman"/>
                        <a:ea typeface="Times New Roman"/>
                        <a:cs typeface="Times New Roman"/>
                        <a:sym typeface="Times New Roman"/>
                      </a:endParaRPr>
                    </a:p>
                  </a:txBody>
                  <a:tcPr marL="109380" marR="109380" marT="109380" marB="109380"/>
                </a:tc>
                <a:extLst>
                  <a:ext uri="{0D108BD9-81ED-4DB2-BD59-A6C34878D82A}">
                    <a16:rowId xmlns:a16="http://schemas.microsoft.com/office/drawing/2014/main" val="10001"/>
                  </a:ext>
                </a:extLst>
              </a:tr>
              <a:tr h="535258">
                <a:tc>
                  <a:txBody>
                    <a:bodyPr/>
                    <a:lstStyle/>
                    <a:p>
                      <a:pPr marL="0" lvl="0" indent="0" algn="l" rtl="0">
                        <a:spcBef>
                          <a:spcPts val="0"/>
                        </a:spcBef>
                        <a:spcAft>
                          <a:spcPts val="0"/>
                        </a:spcAft>
                        <a:buNone/>
                      </a:pPr>
                      <a:r>
                        <a:rPr lang="en" sz="1800">
                          <a:sym typeface="Times New Roman"/>
                        </a:rPr>
                        <a:t>2</a:t>
                      </a:r>
                      <a:endParaRPr sz="1800">
                        <a:latin typeface="Times New Roman"/>
                        <a:ea typeface="Times New Roman"/>
                        <a:cs typeface="Times New Roman"/>
                        <a:sym typeface="Times New Roman"/>
                      </a:endParaRPr>
                    </a:p>
                  </a:txBody>
                  <a:tcPr marL="109380" marR="109380" marT="109380" marB="109380"/>
                </a:tc>
                <a:tc>
                  <a:txBody>
                    <a:bodyPr/>
                    <a:lstStyle/>
                    <a:p>
                      <a:pPr marL="0" lvl="0" indent="0" algn="l" rtl="0">
                        <a:spcBef>
                          <a:spcPts val="0"/>
                        </a:spcBef>
                        <a:spcAft>
                          <a:spcPts val="0"/>
                        </a:spcAft>
                        <a:buNone/>
                      </a:pPr>
                      <a:r>
                        <a:rPr lang="en" sz="1800" dirty="0">
                          <a:sym typeface="Times New Roman"/>
                        </a:rPr>
                        <a:t>Venkatesh Shirbhate</a:t>
                      </a:r>
                      <a:endParaRPr sz="1800" dirty="0">
                        <a:latin typeface="Times New Roman"/>
                        <a:ea typeface="Times New Roman"/>
                        <a:cs typeface="Times New Roman"/>
                        <a:sym typeface="Times New Roman"/>
                      </a:endParaRPr>
                    </a:p>
                  </a:txBody>
                  <a:tcPr marL="109380" marR="109380" marT="109380" marB="109380"/>
                </a:tc>
                <a:tc>
                  <a:txBody>
                    <a:bodyPr/>
                    <a:lstStyle/>
                    <a:p>
                      <a:pPr marL="0" lvl="0" indent="0" algn="l" rtl="0">
                        <a:spcBef>
                          <a:spcPts val="0"/>
                        </a:spcBef>
                        <a:spcAft>
                          <a:spcPts val="0"/>
                        </a:spcAft>
                        <a:buNone/>
                      </a:pPr>
                      <a:r>
                        <a:rPr lang="en" sz="1800">
                          <a:sym typeface="Times New Roman"/>
                        </a:rPr>
                        <a:t>1032190785</a:t>
                      </a:r>
                      <a:endParaRPr sz="1800">
                        <a:latin typeface="Times New Roman"/>
                        <a:ea typeface="Times New Roman"/>
                        <a:cs typeface="Times New Roman"/>
                        <a:sym typeface="Times New Roman"/>
                      </a:endParaRPr>
                    </a:p>
                  </a:txBody>
                  <a:tcPr marL="109380" marR="109380" marT="109380" marB="109380"/>
                </a:tc>
                <a:extLst>
                  <a:ext uri="{0D108BD9-81ED-4DB2-BD59-A6C34878D82A}">
                    <a16:rowId xmlns:a16="http://schemas.microsoft.com/office/drawing/2014/main" val="10002"/>
                  </a:ext>
                </a:extLst>
              </a:tr>
              <a:tr h="547166">
                <a:tc>
                  <a:txBody>
                    <a:bodyPr/>
                    <a:lstStyle/>
                    <a:p>
                      <a:pPr marL="0" lvl="0" indent="0" algn="l" rtl="0">
                        <a:spcBef>
                          <a:spcPts val="0"/>
                        </a:spcBef>
                        <a:spcAft>
                          <a:spcPts val="0"/>
                        </a:spcAft>
                        <a:buNone/>
                      </a:pPr>
                      <a:r>
                        <a:rPr lang="en" sz="1800">
                          <a:sym typeface="Times New Roman"/>
                        </a:rPr>
                        <a:t>3</a:t>
                      </a:r>
                      <a:endParaRPr sz="1800">
                        <a:latin typeface="Times New Roman"/>
                        <a:ea typeface="Times New Roman"/>
                        <a:cs typeface="Times New Roman"/>
                        <a:sym typeface="Times New Roman"/>
                      </a:endParaRPr>
                    </a:p>
                  </a:txBody>
                  <a:tcPr marL="109380" marR="109380" marT="109380" marB="109380"/>
                </a:tc>
                <a:tc>
                  <a:txBody>
                    <a:bodyPr/>
                    <a:lstStyle/>
                    <a:p>
                      <a:pPr marL="0" lvl="0" indent="0" algn="l" rtl="0">
                        <a:spcBef>
                          <a:spcPts val="0"/>
                        </a:spcBef>
                        <a:spcAft>
                          <a:spcPts val="0"/>
                        </a:spcAft>
                        <a:buNone/>
                      </a:pPr>
                      <a:r>
                        <a:rPr lang="en" sz="1800">
                          <a:sym typeface="Times New Roman"/>
                        </a:rPr>
                        <a:t>Sahil Vakkani</a:t>
                      </a:r>
                      <a:endParaRPr sz="1800">
                        <a:latin typeface="Times New Roman"/>
                        <a:ea typeface="Times New Roman"/>
                        <a:cs typeface="Times New Roman"/>
                        <a:sym typeface="Times New Roman"/>
                      </a:endParaRPr>
                    </a:p>
                  </a:txBody>
                  <a:tcPr marL="109380" marR="109380" marT="109380" marB="109380"/>
                </a:tc>
                <a:tc>
                  <a:txBody>
                    <a:bodyPr/>
                    <a:lstStyle/>
                    <a:p>
                      <a:pPr marL="0" lvl="0" indent="0" algn="l" rtl="0">
                        <a:spcBef>
                          <a:spcPts val="0"/>
                        </a:spcBef>
                        <a:spcAft>
                          <a:spcPts val="0"/>
                        </a:spcAft>
                        <a:buNone/>
                      </a:pPr>
                      <a:r>
                        <a:rPr lang="en" sz="1800">
                          <a:sym typeface="Times New Roman"/>
                        </a:rPr>
                        <a:t>1032191630</a:t>
                      </a:r>
                      <a:endParaRPr sz="1800">
                        <a:latin typeface="Times New Roman"/>
                        <a:ea typeface="Times New Roman"/>
                        <a:cs typeface="Times New Roman"/>
                        <a:sym typeface="Times New Roman"/>
                      </a:endParaRPr>
                    </a:p>
                  </a:txBody>
                  <a:tcPr marL="109380" marR="109380" marT="109380" marB="109380"/>
                </a:tc>
                <a:extLst>
                  <a:ext uri="{0D108BD9-81ED-4DB2-BD59-A6C34878D82A}">
                    <a16:rowId xmlns:a16="http://schemas.microsoft.com/office/drawing/2014/main" val="10003"/>
                  </a:ext>
                </a:extLst>
              </a:tr>
              <a:tr h="547166">
                <a:tc>
                  <a:txBody>
                    <a:bodyPr/>
                    <a:lstStyle/>
                    <a:p>
                      <a:pPr marL="0" lvl="0" indent="0" algn="l" rtl="0">
                        <a:spcBef>
                          <a:spcPts val="0"/>
                        </a:spcBef>
                        <a:spcAft>
                          <a:spcPts val="0"/>
                        </a:spcAft>
                        <a:buNone/>
                      </a:pPr>
                      <a:r>
                        <a:rPr lang="en" sz="1800">
                          <a:sym typeface="Times New Roman"/>
                        </a:rPr>
                        <a:t>4</a:t>
                      </a:r>
                      <a:endParaRPr sz="1800">
                        <a:latin typeface="Times New Roman"/>
                        <a:ea typeface="Times New Roman"/>
                        <a:cs typeface="Times New Roman"/>
                        <a:sym typeface="Times New Roman"/>
                      </a:endParaRPr>
                    </a:p>
                  </a:txBody>
                  <a:tcPr marL="109380" marR="109380" marT="109380" marB="109380"/>
                </a:tc>
                <a:tc>
                  <a:txBody>
                    <a:bodyPr/>
                    <a:lstStyle/>
                    <a:p>
                      <a:pPr marL="0" lvl="0" indent="0" algn="l" rtl="0">
                        <a:spcBef>
                          <a:spcPts val="0"/>
                        </a:spcBef>
                        <a:spcAft>
                          <a:spcPts val="0"/>
                        </a:spcAft>
                        <a:buNone/>
                      </a:pPr>
                      <a:r>
                        <a:rPr lang="en" sz="1800">
                          <a:sym typeface="Times New Roman"/>
                        </a:rPr>
                        <a:t>Vidushi Sharma</a:t>
                      </a:r>
                      <a:endParaRPr sz="1800">
                        <a:latin typeface="Times New Roman"/>
                        <a:ea typeface="Times New Roman"/>
                        <a:cs typeface="Times New Roman"/>
                        <a:sym typeface="Times New Roman"/>
                      </a:endParaRPr>
                    </a:p>
                  </a:txBody>
                  <a:tcPr marL="109380" marR="109380" marT="109380" marB="109380"/>
                </a:tc>
                <a:tc>
                  <a:txBody>
                    <a:bodyPr/>
                    <a:lstStyle/>
                    <a:p>
                      <a:pPr marL="0" lvl="0" indent="0" algn="l" rtl="0">
                        <a:spcBef>
                          <a:spcPts val="0"/>
                        </a:spcBef>
                        <a:spcAft>
                          <a:spcPts val="0"/>
                        </a:spcAft>
                        <a:buNone/>
                      </a:pPr>
                      <a:r>
                        <a:rPr lang="en" sz="1800" dirty="0">
                          <a:sym typeface="Times New Roman"/>
                        </a:rPr>
                        <a:t>1032191366</a:t>
                      </a:r>
                      <a:endParaRPr sz="1800" dirty="0">
                        <a:latin typeface="Times New Roman"/>
                        <a:ea typeface="Times New Roman"/>
                        <a:cs typeface="Times New Roman"/>
                        <a:sym typeface="Times New Roman"/>
                      </a:endParaRPr>
                    </a:p>
                  </a:txBody>
                  <a:tcPr marL="109380" marR="109380" marT="109380" marB="109380"/>
                </a:tc>
                <a:extLst>
                  <a:ext uri="{0D108BD9-81ED-4DB2-BD59-A6C34878D82A}">
                    <a16:rowId xmlns:a16="http://schemas.microsoft.com/office/drawing/2014/main" val="10004"/>
                  </a:ext>
                </a:extLst>
              </a:tr>
            </a:tbl>
          </a:graphicData>
        </a:graphic>
      </p:graphicFrame>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4"/>
        <p:cNvGrpSpPr/>
        <p:nvPr/>
      </p:nvGrpSpPr>
      <p:grpSpPr>
        <a:xfrm>
          <a:off x="0" y="0"/>
          <a:ext cx="0" cy="0"/>
          <a:chOff x="0" y="0"/>
          <a:chExt cx="0" cy="0"/>
        </a:xfrm>
      </p:grpSpPr>
      <p:pic>
        <p:nvPicPr>
          <p:cNvPr id="171" name="Picture 17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73" name="Picture 17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75" name="Oval 17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7" name="Picture 17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9" name="Picture 17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81" name="Rectangle 18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3" name="Rectangle 182">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65" name="Google Shape;165;p32"/>
          <p:cNvSpPr txBox="1">
            <a:spLocks noGrp="1"/>
          </p:cNvSpPr>
          <p:nvPr>
            <p:ph type="title"/>
          </p:nvPr>
        </p:nvSpPr>
        <p:spPr>
          <a:xfrm>
            <a:off x="6143943" y="994410"/>
            <a:ext cx="2514282" cy="2299880"/>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sz="4100" b="0" i="0" kern="1200">
                <a:solidFill>
                  <a:srgbClr val="EBEBEB"/>
                </a:solidFill>
                <a:latin typeface="+mj-lt"/>
                <a:ea typeface="+mj-ea"/>
                <a:cs typeface="+mj-cs"/>
              </a:rPr>
              <a:t>Use Case Diagram</a:t>
            </a:r>
          </a:p>
        </p:txBody>
      </p:sp>
      <p:sp>
        <p:nvSpPr>
          <p:cNvPr id="185"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87" name="Freeform: Shape 186">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57465" cy="51435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9" name="Rectangle 188">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66" name="Google Shape;166;p32"/>
          <p:cNvPicPr preferRelativeResize="0"/>
          <p:nvPr/>
        </p:nvPicPr>
        <p:blipFill>
          <a:blip r:embed="rId7"/>
          <a:stretch>
            <a:fillRect/>
          </a:stretch>
        </p:blipFill>
        <p:spPr>
          <a:xfrm>
            <a:off x="482890" y="743414"/>
            <a:ext cx="4702997" cy="3828585"/>
          </a:xfrm>
          <a:prstGeom prst="rect">
            <a:avLst/>
          </a:prstGeom>
          <a:noFill/>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pic>
        <p:nvPicPr>
          <p:cNvPr id="177" name="Picture 176">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79" name="Picture 178">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1" name="Oval 180">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3" name="Picture 182">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85" name="Picture 184">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87" name="Rectangle 186">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9" name="Rectangle 188">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1" name="Google Shape;171;p33"/>
          <p:cNvSpPr txBox="1">
            <a:spLocks noGrp="1"/>
          </p:cNvSpPr>
          <p:nvPr>
            <p:ph type="title"/>
          </p:nvPr>
        </p:nvSpPr>
        <p:spPr>
          <a:xfrm>
            <a:off x="6143943" y="994410"/>
            <a:ext cx="2514282" cy="2299880"/>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sz="4100" b="0" i="0" kern="1200">
                <a:solidFill>
                  <a:srgbClr val="EBEBEB"/>
                </a:solidFill>
                <a:latin typeface="+mj-lt"/>
                <a:ea typeface="+mj-ea"/>
                <a:cs typeface="+mj-cs"/>
              </a:rPr>
              <a:t>Activity Diagram</a:t>
            </a:r>
          </a:p>
        </p:txBody>
      </p:sp>
      <p:sp>
        <p:nvSpPr>
          <p:cNvPr id="191"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93" name="Freeform: Shape 192">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57465" cy="51435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5" name="Rectangle 194">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72" name="Google Shape;172;p33"/>
          <p:cNvPicPr preferRelativeResize="0"/>
          <p:nvPr/>
        </p:nvPicPr>
        <p:blipFill>
          <a:blip r:embed="rId7"/>
          <a:stretch>
            <a:fillRect/>
          </a:stretch>
        </p:blipFill>
        <p:spPr>
          <a:xfrm>
            <a:off x="661678" y="485773"/>
            <a:ext cx="4345420" cy="4171604"/>
          </a:xfrm>
          <a:prstGeom prst="rect">
            <a:avLst/>
          </a:prstGeom>
          <a:noFill/>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6"/>
        <p:cNvGrpSpPr/>
        <p:nvPr/>
      </p:nvGrpSpPr>
      <p:grpSpPr>
        <a:xfrm>
          <a:off x="0" y="0"/>
          <a:ext cx="0" cy="0"/>
          <a:chOff x="0" y="0"/>
          <a:chExt cx="0" cy="0"/>
        </a:xfrm>
      </p:grpSpPr>
      <p:pic>
        <p:nvPicPr>
          <p:cNvPr id="183" name="Picture 18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5" name="Picture 18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7" name="Oval 18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9" name="Picture 18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1" name="Picture 19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3" name="Rectangle 19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7" name="Google Shape;177;p34"/>
          <p:cNvSpPr txBox="1">
            <a:spLocks noGrp="1"/>
          </p:cNvSpPr>
          <p:nvPr>
            <p:ph type="title"/>
          </p:nvPr>
        </p:nvSpPr>
        <p:spPr>
          <a:xfrm>
            <a:off x="6143943" y="994410"/>
            <a:ext cx="2514282" cy="2299880"/>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sz="4100" b="0" i="0" kern="1200">
                <a:solidFill>
                  <a:srgbClr val="EBEBEB"/>
                </a:solidFill>
                <a:latin typeface="+mj-lt"/>
                <a:ea typeface="+mj-ea"/>
                <a:cs typeface="+mj-cs"/>
              </a:rPr>
              <a:t>Class Diagram</a:t>
            </a:r>
          </a:p>
        </p:txBody>
      </p:sp>
      <p:sp>
        <p:nvSpPr>
          <p:cNvPr id="197"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99" name="Freeform: Shape 198">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57465" cy="51435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1" name="Rectangle 200">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78" name="Google Shape;178;p34"/>
          <p:cNvPicPr preferRelativeResize="0"/>
          <p:nvPr/>
        </p:nvPicPr>
        <p:blipFill>
          <a:blip r:embed="rId7"/>
          <a:stretch>
            <a:fillRect/>
          </a:stretch>
        </p:blipFill>
        <p:spPr>
          <a:xfrm>
            <a:off x="482890" y="872617"/>
            <a:ext cx="4702997" cy="3397916"/>
          </a:xfrm>
          <a:prstGeom prst="rect">
            <a:avLst/>
          </a:prstGeom>
          <a:noFill/>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82"/>
        <p:cNvGrpSpPr/>
        <p:nvPr/>
      </p:nvGrpSpPr>
      <p:grpSpPr>
        <a:xfrm>
          <a:off x="0" y="0"/>
          <a:ext cx="0" cy="0"/>
          <a:chOff x="0" y="0"/>
          <a:chExt cx="0" cy="0"/>
        </a:xfrm>
      </p:grpSpPr>
      <p:pic>
        <p:nvPicPr>
          <p:cNvPr id="190" name="Picture 18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92" name="Picture 19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94" name="Oval 19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6" name="Picture 19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8" name="Picture 19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0" name="Rectangle 19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2" name="Rectangle 201">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83" name="Google Shape;183;p35"/>
          <p:cNvSpPr txBox="1">
            <a:spLocks noGrp="1"/>
          </p:cNvSpPr>
          <p:nvPr>
            <p:ph type="title"/>
          </p:nvPr>
        </p:nvSpPr>
        <p:spPr>
          <a:xfrm>
            <a:off x="486697" y="471949"/>
            <a:ext cx="4641143" cy="1216741"/>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3900">
                <a:solidFill>
                  <a:srgbClr val="EBEBEB"/>
                </a:solidFill>
              </a:rPr>
              <a:t>Implementation of Project </a:t>
            </a:r>
          </a:p>
        </p:txBody>
      </p:sp>
      <p:sp>
        <p:nvSpPr>
          <p:cNvPr id="184" name="Google Shape;184;p35"/>
          <p:cNvSpPr txBox="1">
            <a:spLocks noGrp="1"/>
          </p:cNvSpPr>
          <p:nvPr>
            <p:ph type="body" idx="1"/>
          </p:nvPr>
        </p:nvSpPr>
        <p:spPr>
          <a:xfrm>
            <a:off x="486697" y="1828800"/>
            <a:ext cx="4641142" cy="2839064"/>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200" dirty="0">
                <a:solidFill>
                  <a:srgbClr val="FFFFFF"/>
                </a:solidFill>
                <a:sym typeface="Times New Roman"/>
              </a:rPr>
              <a:t>Data Collection: In order to gather a comprehensive dataset for the project, a web scraping methodology was employed to collect data from </a:t>
            </a:r>
            <a:r>
              <a:rPr lang="en-US" sz="1200" dirty="0" err="1">
                <a:solidFill>
                  <a:srgbClr val="FFFFFF"/>
                </a:solidFill>
                <a:sym typeface="Times New Roman"/>
              </a:rPr>
              <a:t>TripAdvisor.The</a:t>
            </a:r>
            <a:r>
              <a:rPr lang="en-US" sz="1200" dirty="0">
                <a:solidFill>
                  <a:srgbClr val="FFFFFF"/>
                </a:solidFill>
                <a:sym typeface="Times New Roman"/>
              </a:rPr>
              <a:t> web scraping process involved the development of a Python script utilizing the Selenium WebDriver and related libraries. The script was designed to automate the data extraction process from the TripAdvisor website.</a:t>
            </a:r>
          </a:p>
          <a:p>
            <a:pPr marL="0" lvl="0" indent="0" defTabSz="457200">
              <a:lnSpc>
                <a:spcPct val="90000"/>
              </a:lnSpc>
              <a:spcBef>
                <a:spcPts val="1000"/>
              </a:spcBef>
              <a:buSzPct val="80000"/>
              <a:buFont typeface="Wingdings 3" charset="2"/>
              <a:buChar char=""/>
            </a:pPr>
            <a:endParaRPr lang="en-US" sz="1200" dirty="0">
              <a:solidFill>
                <a:srgbClr val="FFFFFF"/>
              </a:solidFill>
              <a:sym typeface="Times New Roman"/>
            </a:endParaRPr>
          </a:p>
          <a:p>
            <a:pPr marL="0" lvl="0" indent="0" defTabSz="457200">
              <a:lnSpc>
                <a:spcPct val="90000"/>
              </a:lnSpc>
              <a:spcBef>
                <a:spcPts val="1000"/>
              </a:spcBef>
              <a:buSzPct val="80000"/>
              <a:buFont typeface="Wingdings 3" charset="2"/>
              <a:buChar char=""/>
            </a:pPr>
            <a:r>
              <a:rPr lang="en-US" sz="1200" dirty="0">
                <a:solidFill>
                  <a:srgbClr val="FFFFFF"/>
                </a:solidFill>
                <a:sym typeface="Times New Roman"/>
              </a:rPr>
              <a:t>Data Preprocessing: In order to prepare the training data for the hotel-image classification project, a series of preprocessing steps were applied to ensure data quality and compatibility with the deep learning model like rescaling and data augmentation.</a:t>
            </a:r>
          </a:p>
          <a:p>
            <a:pPr marL="0" lvl="0" indent="0" defTabSz="457200">
              <a:lnSpc>
                <a:spcPct val="90000"/>
              </a:lnSpc>
              <a:spcBef>
                <a:spcPts val="1000"/>
              </a:spcBef>
              <a:buSzPct val="80000"/>
              <a:buFont typeface="Wingdings 3" charset="2"/>
              <a:buChar char=""/>
            </a:pPr>
            <a:endParaRPr lang="en-US" sz="1200" dirty="0">
              <a:solidFill>
                <a:srgbClr val="FFFFFF"/>
              </a:solidFill>
              <a:sym typeface="Times New Roman"/>
            </a:endParaRPr>
          </a:p>
        </p:txBody>
      </p:sp>
      <p:sp>
        <p:nvSpPr>
          <p:cNvPr id="204"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1980"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86" name="Picture 185" descr="Computer script on a screen">
            <a:extLst>
              <a:ext uri="{FF2B5EF4-FFF2-40B4-BE49-F238E27FC236}">
                <a16:creationId xmlns:a16="http://schemas.microsoft.com/office/drawing/2014/main" id="{C715865F-02C7-9827-9DEE-A4869914EB92}"/>
              </a:ext>
            </a:extLst>
          </p:cNvPr>
          <p:cNvPicPr>
            <a:picLocks noChangeAspect="1"/>
          </p:cNvPicPr>
          <p:nvPr/>
        </p:nvPicPr>
        <p:blipFill rotWithShape="1">
          <a:blip r:embed="rId8"/>
          <a:srcRect l="5959" r="45733"/>
          <a:stretch/>
        </p:blipFill>
        <p:spPr>
          <a:xfrm>
            <a:off x="5421881" y="10"/>
            <a:ext cx="3722434" cy="514349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4">
                                            <p:txEl>
                                              <p:pRg st="0" end="0"/>
                                            </p:txEl>
                                          </p:spTgt>
                                        </p:tgtEl>
                                        <p:attrNameLst>
                                          <p:attrName>style.visibility</p:attrName>
                                        </p:attrNameLst>
                                      </p:cBhvr>
                                      <p:to>
                                        <p:strVal val="visible"/>
                                      </p:to>
                                    </p:set>
                                    <p:animEffect transition="in" filter="fade">
                                      <p:cBhvr>
                                        <p:cTn id="7" dur="500"/>
                                        <p:tgtEl>
                                          <p:spTgt spid="18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4">
                                            <p:txEl>
                                              <p:pRg st="2" end="2"/>
                                            </p:txEl>
                                          </p:spTgt>
                                        </p:tgtEl>
                                        <p:attrNameLst>
                                          <p:attrName>style.visibility</p:attrName>
                                        </p:attrNameLst>
                                      </p:cBhvr>
                                      <p:to>
                                        <p:strVal val="visible"/>
                                      </p:to>
                                    </p:set>
                                    <p:animEffect transition="in" filter="fade">
                                      <p:cBhvr>
                                        <p:cTn id="11" dur="500"/>
                                        <p:tgtEl>
                                          <p:spTgt spid="18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88"/>
        <p:cNvGrpSpPr/>
        <p:nvPr/>
      </p:nvGrpSpPr>
      <p:grpSpPr>
        <a:xfrm>
          <a:off x="0" y="0"/>
          <a:ext cx="0" cy="0"/>
          <a:chOff x="0" y="0"/>
          <a:chExt cx="0" cy="0"/>
        </a:xfrm>
      </p:grpSpPr>
      <p:pic>
        <p:nvPicPr>
          <p:cNvPr id="196" name="Picture 195">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98" name="Picture 197">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00" name="Oval 199">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2" name="Picture 201">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04" name="Picture 203">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6" name="Rectangle 205">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8" name="Rectangle 207">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89" name="Google Shape;189;p36"/>
          <p:cNvSpPr txBox="1">
            <a:spLocks noGrp="1"/>
          </p:cNvSpPr>
          <p:nvPr>
            <p:ph type="title"/>
          </p:nvPr>
        </p:nvSpPr>
        <p:spPr>
          <a:xfrm>
            <a:off x="486697" y="471949"/>
            <a:ext cx="4641143" cy="1216741"/>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dirty="0">
                <a:solidFill>
                  <a:srgbClr val="EBEBEB"/>
                </a:solidFill>
              </a:rPr>
              <a:t>Models Used</a:t>
            </a:r>
          </a:p>
        </p:txBody>
      </p:sp>
      <p:sp>
        <p:nvSpPr>
          <p:cNvPr id="190" name="Google Shape;190;p36"/>
          <p:cNvSpPr txBox="1">
            <a:spLocks noGrp="1"/>
          </p:cNvSpPr>
          <p:nvPr>
            <p:ph type="body" idx="1"/>
          </p:nvPr>
        </p:nvSpPr>
        <p:spPr>
          <a:xfrm>
            <a:off x="486697" y="1688690"/>
            <a:ext cx="4641142" cy="2979174"/>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100" dirty="0">
                <a:solidFill>
                  <a:srgbClr val="FFFFFF"/>
                </a:solidFill>
                <a:sym typeface="Times New Roman"/>
              </a:rPr>
              <a:t> </a:t>
            </a:r>
            <a:r>
              <a:rPr lang="en-US" sz="1200" dirty="0">
                <a:solidFill>
                  <a:srgbClr val="FFFFFF"/>
                </a:solidFill>
                <a:sym typeface="Times New Roman"/>
              </a:rPr>
              <a:t>1) </a:t>
            </a:r>
            <a:r>
              <a:rPr lang="en-US" sz="1200" dirty="0" err="1">
                <a:solidFill>
                  <a:srgbClr val="FFFFFF"/>
                </a:solidFill>
                <a:sym typeface="Times New Roman"/>
              </a:rPr>
              <a:t>AlexNet</a:t>
            </a:r>
            <a:r>
              <a:rPr lang="en-US" sz="1200" dirty="0">
                <a:solidFill>
                  <a:srgbClr val="FFFFFF"/>
                </a:solidFill>
                <a:sym typeface="Times New Roman"/>
              </a:rPr>
              <a:t>: </a:t>
            </a:r>
          </a:p>
          <a:p>
            <a:pPr marL="457200" lvl="0" indent="0" defTabSz="457200">
              <a:lnSpc>
                <a:spcPct val="90000"/>
              </a:lnSpc>
              <a:spcBef>
                <a:spcPts val="1000"/>
              </a:spcBef>
              <a:buSzPct val="80000"/>
              <a:buFont typeface="Wingdings 3" charset="2"/>
              <a:buChar char=""/>
            </a:pPr>
            <a:r>
              <a:rPr lang="en-US" sz="1200" dirty="0">
                <a:solidFill>
                  <a:srgbClr val="FFFFFF"/>
                </a:solidFill>
                <a:sym typeface="Times New Roman"/>
              </a:rPr>
              <a:t>Performance: </a:t>
            </a:r>
            <a:r>
              <a:rPr lang="en-US" sz="1200" dirty="0" err="1">
                <a:solidFill>
                  <a:srgbClr val="FFFFFF"/>
                </a:solidFill>
                <a:sym typeface="Times New Roman"/>
              </a:rPr>
              <a:t>AlexNet</a:t>
            </a:r>
            <a:r>
              <a:rPr lang="en-US" sz="1200" dirty="0">
                <a:solidFill>
                  <a:srgbClr val="FFFFFF"/>
                </a:solidFill>
                <a:sym typeface="Times New Roman"/>
              </a:rPr>
              <a:t> achieved significant improvements in accuracy on benchmark datasets, outperforming traditional methods and demonstrating the potential of deep learning in image classification.</a:t>
            </a:r>
          </a:p>
          <a:p>
            <a:pPr marL="0" lvl="0" indent="0" defTabSz="457200">
              <a:lnSpc>
                <a:spcPct val="90000"/>
              </a:lnSpc>
              <a:spcBef>
                <a:spcPts val="1000"/>
              </a:spcBef>
              <a:buSzPct val="80000"/>
              <a:buFont typeface="Wingdings 3" charset="2"/>
              <a:buChar char=""/>
            </a:pPr>
            <a:r>
              <a:rPr lang="en-US" sz="1200" dirty="0">
                <a:solidFill>
                  <a:srgbClr val="FFFFFF"/>
                </a:solidFill>
                <a:sym typeface="Times New Roman"/>
              </a:rPr>
              <a:t> 2) ResNet50:</a:t>
            </a:r>
          </a:p>
          <a:p>
            <a:pPr marL="457200" lvl="0" indent="0" defTabSz="457200">
              <a:lnSpc>
                <a:spcPct val="90000"/>
              </a:lnSpc>
              <a:spcBef>
                <a:spcPts val="1000"/>
              </a:spcBef>
              <a:buSzPct val="80000"/>
              <a:buFont typeface="Wingdings 3" charset="2"/>
              <a:buChar char=""/>
            </a:pPr>
            <a:r>
              <a:rPr lang="en-US" sz="1200" dirty="0">
                <a:solidFill>
                  <a:srgbClr val="FFFFFF"/>
                </a:solidFill>
                <a:sym typeface="Times New Roman"/>
              </a:rPr>
              <a:t>Performance: ResNet50 achieved outstanding performance on benchmark datasets, significantly    reducing the error rate compared to previous architectures. Its skip connections enable the training of very deep networks with improved accuracy and convergence.</a:t>
            </a:r>
          </a:p>
          <a:p>
            <a:pPr marL="0" lvl="0" indent="0" defTabSz="457200">
              <a:lnSpc>
                <a:spcPct val="90000"/>
              </a:lnSpc>
              <a:spcBef>
                <a:spcPts val="1000"/>
              </a:spcBef>
              <a:buSzPct val="80000"/>
              <a:buFont typeface="Wingdings 3" charset="2"/>
              <a:buChar char=""/>
            </a:pPr>
            <a:endParaRPr lang="en-US" sz="1100" dirty="0">
              <a:solidFill>
                <a:srgbClr val="FFFFFF"/>
              </a:solidFill>
              <a:sym typeface="Times New Roman"/>
            </a:endParaRPr>
          </a:p>
        </p:txBody>
      </p:sp>
      <p:sp>
        <p:nvSpPr>
          <p:cNvPr id="210"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1980"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92" name="Picture 191" descr="Magnifying glass showing decling performance">
            <a:extLst>
              <a:ext uri="{FF2B5EF4-FFF2-40B4-BE49-F238E27FC236}">
                <a16:creationId xmlns:a16="http://schemas.microsoft.com/office/drawing/2014/main" id="{260E9A55-5C2B-0DF9-B55E-E2489B246E3E}"/>
              </a:ext>
            </a:extLst>
          </p:cNvPr>
          <p:cNvPicPr>
            <a:picLocks noChangeAspect="1"/>
          </p:cNvPicPr>
          <p:nvPr/>
        </p:nvPicPr>
        <p:blipFill rotWithShape="1">
          <a:blip r:embed="rId8"/>
          <a:srcRect l="10564" r="41128"/>
          <a:stretch/>
        </p:blipFill>
        <p:spPr>
          <a:xfrm>
            <a:off x="5421881" y="10"/>
            <a:ext cx="3722434" cy="514349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animEffect transition="in" filter="fade">
                                      <p:cBhvr>
                                        <p:cTn id="7" dur="500"/>
                                        <p:tgtEl>
                                          <p:spTgt spid="19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0">
                                            <p:txEl>
                                              <p:pRg st="1" end="1"/>
                                            </p:txEl>
                                          </p:spTgt>
                                        </p:tgtEl>
                                        <p:attrNameLst>
                                          <p:attrName>style.visibility</p:attrName>
                                        </p:attrNameLst>
                                      </p:cBhvr>
                                      <p:to>
                                        <p:strVal val="visible"/>
                                      </p:to>
                                    </p:set>
                                    <p:animEffect transition="in" filter="fade">
                                      <p:cBhvr>
                                        <p:cTn id="11" dur="500"/>
                                        <p:tgtEl>
                                          <p:spTgt spid="190">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0">
                                            <p:txEl>
                                              <p:pRg st="2" end="2"/>
                                            </p:txEl>
                                          </p:spTgt>
                                        </p:tgtEl>
                                        <p:attrNameLst>
                                          <p:attrName>style.visibility</p:attrName>
                                        </p:attrNameLst>
                                      </p:cBhvr>
                                      <p:to>
                                        <p:strVal val="visible"/>
                                      </p:to>
                                    </p:set>
                                    <p:animEffect transition="in" filter="fade">
                                      <p:cBhvr>
                                        <p:cTn id="15" dur="500"/>
                                        <p:tgtEl>
                                          <p:spTgt spid="190">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0">
                                            <p:txEl>
                                              <p:pRg st="3" end="3"/>
                                            </p:txEl>
                                          </p:spTgt>
                                        </p:tgtEl>
                                        <p:attrNameLst>
                                          <p:attrName>style.visibility</p:attrName>
                                        </p:attrNameLst>
                                      </p:cBhvr>
                                      <p:to>
                                        <p:strVal val="visible"/>
                                      </p:to>
                                    </p:set>
                                    <p:animEffect transition="in" filter="fade">
                                      <p:cBhvr>
                                        <p:cTn id="19" dur="500"/>
                                        <p:tgtEl>
                                          <p:spTgt spid="19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94"/>
        <p:cNvGrpSpPr/>
        <p:nvPr/>
      </p:nvGrpSpPr>
      <p:grpSpPr>
        <a:xfrm>
          <a:off x="0" y="0"/>
          <a:ext cx="0" cy="0"/>
          <a:chOff x="0" y="0"/>
          <a:chExt cx="0" cy="0"/>
        </a:xfrm>
      </p:grpSpPr>
      <p:pic>
        <p:nvPicPr>
          <p:cNvPr id="201" name="Picture 20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03" name="Picture 20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05" name="Oval 20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7" name="Picture 20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09" name="Picture 20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11" name="Rectangle 21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3" name="Rectangle 212">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Google Shape;189;p36">
            <a:extLst>
              <a:ext uri="{FF2B5EF4-FFF2-40B4-BE49-F238E27FC236}">
                <a16:creationId xmlns:a16="http://schemas.microsoft.com/office/drawing/2014/main" id="{D53450F7-0F8C-FA5E-5DFF-4DC00A3DE64C}"/>
              </a:ext>
            </a:extLst>
          </p:cNvPr>
          <p:cNvSpPr txBox="1">
            <a:spLocks noGrp="1"/>
          </p:cNvSpPr>
          <p:nvPr>
            <p:ph type="title"/>
          </p:nvPr>
        </p:nvSpPr>
        <p:spPr>
          <a:xfrm>
            <a:off x="486697" y="471949"/>
            <a:ext cx="4641143" cy="1216741"/>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dirty="0">
                <a:solidFill>
                  <a:srgbClr val="EBEBEB"/>
                </a:solidFill>
              </a:rPr>
              <a:t>Models Used</a:t>
            </a:r>
          </a:p>
        </p:txBody>
      </p:sp>
      <p:sp>
        <p:nvSpPr>
          <p:cNvPr id="195" name="Google Shape;195;p37"/>
          <p:cNvSpPr txBox="1">
            <a:spLocks noGrp="1"/>
          </p:cNvSpPr>
          <p:nvPr>
            <p:ph type="body" idx="1"/>
          </p:nvPr>
        </p:nvSpPr>
        <p:spPr>
          <a:xfrm>
            <a:off x="486697" y="1635512"/>
            <a:ext cx="4641142" cy="3032352"/>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200" dirty="0">
                <a:solidFill>
                  <a:srgbClr val="FFFFFF"/>
                </a:solidFill>
                <a:sym typeface="Times New Roman"/>
              </a:rPr>
              <a:t>3) VGG16:</a:t>
            </a:r>
          </a:p>
          <a:p>
            <a:pPr marL="457200" lvl="0" indent="0" defTabSz="457200">
              <a:lnSpc>
                <a:spcPct val="90000"/>
              </a:lnSpc>
              <a:spcBef>
                <a:spcPts val="1000"/>
              </a:spcBef>
              <a:buSzPct val="80000"/>
              <a:buFont typeface="Wingdings 3" charset="2"/>
              <a:buChar char=""/>
            </a:pPr>
            <a:r>
              <a:rPr lang="en-US" sz="1200" dirty="0">
                <a:solidFill>
                  <a:srgbClr val="FFFFFF"/>
                </a:solidFill>
                <a:sym typeface="Times New Roman"/>
              </a:rPr>
              <a:t>Performance: VGG16 achieved competitive performance on benchmark datasets, showcasing the importance of depth in capturing intricate image features. It provided insights into the relationship between model capacity and performance, paving the way for subsequent architectures.</a:t>
            </a:r>
          </a:p>
          <a:p>
            <a:pPr marL="0" lvl="0" indent="0" defTabSz="457200">
              <a:lnSpc>
                <a:spcPct val="90000"/>
              </a:lnSpc>
              <a:spcBef>
                <a:spcPts val="1000"/>
              </a:spcBef>
              <a:buSzPct val="80000"/>
              <a:buFont typeface="Wingdings 3" charset="2"/>
              <a:buChar char=""/>
            </a:pPr>
            <a:r>
              <a:rPr lang="en-US" sz="1200" dirty="0">
                <a:solidFill>
                  <a:srgbClr val="FFFFFF"/>
                </a:solidFill>
                <a:sym typeface="Times New Roman"/>
              </a:rPr>
              <a:t>4) </a:t>
            </a:r>
            <a:r>
              <a:rPr lang="en-US" sz="1200" dirty="0" err="1">
                <a:solidFill>
                  <a:srgbClr val="FFFFFF"/>
                </a:solidFill>
                <a:sym typeface="Times New Roman"/>
              </a:rPr>
              <a:t>MobileNet</a:t>
            </a:r>
            <a:r>
              <a:rPr lang="en-US" sz="1200" dirty="0">
                <a:solidFill>
                  <a:srgbClr val="FFFFFF"/>
                </a:solidFill>
                <a:sym typeface="Times New Roman"/>
              </a:rPr>
              <a:t>:	</a:t>
            </a:r>
          </a:p>
          <a:p>
            <a:pPr marL="457200" lvl="0" indent="0" defTabSz="457200">
              <a:lnSpc>
                <a:spcPct val="90000"/>
              </a:lnSpc>
              <a:spcBef>
                <a:spcPts val="1000"/>
              </a:spcBef>
              <a:buSzPct val="80000"/>
              <a:buFont typeface="Wingdings 3" charset="2"/>
              <a:buChar char=""/>
            </a:pPr>
            <a:r>
              <a:rPr lang="en-US" sz="1200" dirty="0">
                <a:solidFill>
                  <a:srgbClr val="FFFFFF"/>
                </a:solidFill>
                <a:sym typeface="Times New Roman"/>
              </a:rPr>
              <a:t>Performance: </a:t>
            </a:r>
            <a:r>
              <a:rPr lang="en-US" sz="1200" dirty="0" err="1">
                <a:solidFill>
                  <a:srgbClr val="FFFFFF"/>
                </a:solidFill>
                <a:sym typeface="Times New Roman"/>
              </a:rPr>
              <a:t>MobileNet</a:t>
            </a:r>
            <a:r>
              <a:rPr lang="en-US" sz="1200" dirty="0">
                <a:solidFill>
                  <a:srgbClr val="FFFFFF"/>
                </a:solidFill>
                <a:sym typeface="Times New Roman"/>
              </a:rPr>
              <a:t> achieves a good balance between model size and accuracy. It has demonstrated competitive performance on benchmark datasets, showcasing its efficiency compared to larger architectures.</a:t>
            </a:r>
          </a:p>
          <a:p>
            <a:pPr marL="457200" lvl="0" indent="0" defTabSz="457200">
              <a:lnSpc>
                <a:spcPct val="90000"/>
              </a:lnSpc>
              <a:spcBef>
                <a:spcPts val="1000"/>
              </a:spcBef>
              <a:buSzPct val="80000"/>
              <a:buFont typeface="Wingdings 3" charset="2"/>
              <a:buChar char=""/>
            </a:pPr>
            <a:endParaRPr lang="en-US" sz="1200" dirty="0">
              <a:solidFill>
                <a:srgbClr val="FFFFFF"/>
              </a:solidFill>
              <a:sym typeface="Times New Roman"/>
            </a:endParaRPr>
          </a:p>
          <a:p>
            <a:pPr marL="0" lvl="0" indent="0" defTabSz="457200">
              <a:lnSpc>
                <a:spcPct val="90000"/>
              </a:lnSpc>
              <a:spcBef>
                <a:spcPts val="1000"/>
              </a:spcBef>
              <a:buSzPct val="80000"/>
              <a:buFont typeface="Wingdings 3" charset="2"/>
              <a:buChar char=""/>
            </a:pPr>
            <a:endParaRPr lang="en-US" sz="1200" dirty="0">
              <a:solidFill>
                <a:srgbClr val="FFFFFF"/>
              </a:solidFill>
              <a:sym typeface="Times New Roman"/>
            </a:endParaRPr>
          </a:p>
        </p:txBody>
      </p:sp>
      <p:sp>
        <p:nvSpPr>
          <p:cNvPr id="215"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1980"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97" name="Picture 196" descr="White 3D lines forming a wall and a floor">
            <a:extLst>
              <a:ext uri="{FF2B5EF4-FFF2-40B4-BE49-F238E27FC236}">
                <a16:creationId xmlns:a16="http://schemas.microsoft.com/office/drawing/2014/main" id="{737B47F3-C063-F3DA-0B3B-1F0AAE2F80A0}"/>
              </a:ext>
            </a:extLst>
          </p:cNvPr>
          <p:cNvPicPr>
            <a:picLocks noChangeAspect="1"/>
          </p:cNvPicPr>
          <p:nvPr/>
        </p:nvPicPr>
        <p:blipFill rotWithShape="1">
          <a:blip r:embed="rId8"/>
          <a:srcRect r="45721"/>
          <a:stretch/>
        </p:blipFill>
        <p:spPr>
          <a:xfrm>
            <a:off x="5421881" y="10"/>
            <a:ext cx="3722434" cy="514349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animEffect transition="in" filter="fade">
                                      <p:cBhvr>
                                        <p:cTn id="7" dur="500"/>
                                        <p:tgtEl>
                                          <p:spTgt spid="19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5">
                                            <p:txEl>
                                              <p:pRg st="1" end="1"/>
                                            </p:txEl>
                                          </p:spTgt>
                                        </p:tgtEl>
                                        <p:attrNameLst>
                                          <p:attrName>style.visibility</p:attrName>
                                        </p:attrNameLst>
                                      </p:cBhvr>
                                      <p:to>
                                        <p:strVal val="visible"/>
                                      </p:to>
                                    </p:set>
                                    <p:animEffect transition="in" filter="fade">
                                      <p:cBhvr>
                                        <p:cTn id="11" dur="500"/>
                                        <p:tgtEl>
                                          <p:spTgt spid="19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5">
                                            <p:txEl>
                                              <p:pRg st="2" end="2"/>
                                            </p:txEl>
                                          </p:spTgt>
                                        </p:tgtEl>
                                        <p:attrNameLst>
                                          <p:attrName>style.visibility</p:attrName>
                                        </p:attrNameLst>
                                      </p:cBhvr>
                                      <p:to>
                                        <p:strVal val="visible"/>
                                      </p:to>
                                    </p:set>
                                    <p:animEffect transition="in" filter="fade">
                                      <p:cBhvr>
                                        <p:cTn id="15" dur="500"/>
                                        <p:tgtEl>
                                          <p:spTgt spid="195">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5">
                                            <p:txEl>
                                              <p:pRg st="3" end="3"/>
                                            </p:txEl>
                                          </p:spTgt>
                                        </p:tgtEl>
                                        <p:attrNameLst>
                                          <p:attrName>style.visibility</p:attrName>
                                        </p:attrNameLst>
                                      </p:cBhvr>
                                      <p:to>
                                        <p:strVal val="visible"/>
                                      </p:to>
                                    </p:set>
                                    <p:animEffect transition="in" filter="fade">
                                      <p:cBhvr>
                                        <p:cTn id="19" dur="500"/>
                                        <p:tgtEl>
                                          <p:spTgt spid="1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9"/>
        <p:cNvGrpSpPr/>
        <p:nvPr/>
      </p:nvGrpSpPr>
      <p:grpSpPr>
        <a:xfrm>
          <a:off x="0" y="0"/>
          <a:ext cx="0" cy="0"/>
          <a:chOff x="0" y="0"/>
          <a:chExt cx="0" cy="0"/>
        </a:xfrm>
      </p:grpSpPr>
      <p:pic>
        <p:nvPicPr>
          <p:cNvPr id="227" name="Picture 206">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28" name="Picture 208">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29" name="Oval 210">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30" name="Picture 212">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31" name="Picture 214">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32" name="Rectangle 216">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3" name="Rectangle 21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4" name="Rectangle 22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095172"/>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00" name="Google Shape;200;p38"/>
          <p:cNvSpPr txBox="1">
            <a:spLocks noGrp="1"/>
          </p:cNvSpPr>
          <p:nvPr>
            <p:ph type="title"/>
          </p:nvPr>
        </p:nvSpPr>
        <p:spPr>
          <a:xfrm>
            <a:off x="486697" y="471950"/>
            <a:ext cx="6939116" cy="762490"/>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b="0" i="0" kern="1200" dirty="0">
                <a:solidFill>
                  <a:srgbClr val="EBEBEB"/>
                </a:solidFill>
                <a:latin typeface="+mj-lt"/>
                <a:ea typeface="+mj-ea"/>
                <a:cs typeface="+mj-cs"/>
              </a:rPr>
              <a:t>Custom Model</a:t>
            </a:r>
          </a:p>
        </p:txBody>
      </p:sp>
      <p:sp useBgFill="1">
        <p:nvSpPr>
          <p:cNvPr id="236" name="Freeform: Shape 22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321550"/>
            <a:ext cx="9144313" cy="3821950"/>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01" name="Google Shape;201;p38"/>
          <p:cNvSpPr txBox="1">
            <a:spLocks noGrp="1"/>
          </p:cNvSpPr>
          <p:nvPr>
            <p:ph type="body" idx="1"/>
          </p:nvPr>
        </p:nvSpPr>
        <p:spPr>
          <a:xfrm>
            <a:off x="486698" y="1911210"/>
            <a:ext cx="3841954" cy="2744017"/>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sym typeface="Times New Roman"/>
              </a:rPr>
              <a:t>The architecture follows a pattern of alternating convolutional and max-pooling layers, progressively increasing the depth and abstractness of the learned features. This hierarchical representation allows the model to capture both low-level and high-level visual patterns.</a:t>
            </a:r>
          </a:p>
          <a:p>
            <a:pPr marL="0" lvl="0" indent="0" defTabSz="457200">
              <a:spcBef>
                <a:spcPts val="1000"/>
              </a:spcBef>
              <a:buSzPct val="80000"/>
              <a:buFont typeface="Wingdings 3" charset="2"/>
              <a:buChar char=""/>
            </a:pPr>
            <a:endParaRPr lang="en-US" dirty="0"/>
          </a:p>
        </p:txBody>
      </p:sp>
      <p:pic>
        <p:nvPicPr>
          <p:cNvPr id="202" name="Google Shape;202;p38"/>
          <p:cNvPicPr preferRelativeResize="0"/>
          <p:nvPr/>
        </p:nvPicPr>
        <p:blipFill>
          <a:blip r:embed="rId7"/>
          <a:stretch>
            <a:fillRect/>
          </a:stretch>
        </p:blipFill>
        <p:spPr>
          <a:xfrm>
            <a:off x="4568937" y="2456501"/>
            <a:ext cx="4088720" cy="1655931"/>
          </a:xfrm>
          <a:prstGeom prst="rect">
            <a:avLst/>
          </a:prstGeom>
          <a:ln w="57150" cap="sq" cmpd="thickThin">
            <a:solidFill>
              <a:srgbClr val="000000"/>
            </a:solidFill>
            <a:prstDash val="solid"/>
            <a:miter lim="800000"/>
          </a:ln>
          <a:effectLst>
            <a:innerShdw blurRad="76200">
              <a:srgbClr val="000000"/>
            </a:innerShdw>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06"/>
        <p:cNvGrpSpPr/>
        <p:nvPr/>
      </p:nvGrpSpPr>
      <p:grpSpPr>
        <a:xfrm>
          <a:off x="0" y="0"/>
          <a:ext cx="0" cy="0"/>
          <a:chOff x="0" y="0"/>
          <a:chExt cx="0" cy="0"/>
        </a:xfrm>
      </p:grpSpPr>
      <p:pic>
        <p:nvPicPr>
          <p:cNvPr id="230" name="Picture 213">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31" name="Picture 215">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32" name="Oval 217">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33" name="Picture 219">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34" name="Picture 221">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35" name="Rectangle 223">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7" name="Google Shape;207;p39"/>
          <p:cNvSpPr txBox="1">
            <a:spLocks noGrp="1"/>
          </p:cNvSpPr>
          <p:nvPr>
            <p:ph type="title"/>
          </p:nvPr>
        </p:nvSpPr>
        <p:spPr>
          <a:xfrm>
            <a:off x="3961785" y="471949"/>
            <a:ext cx="3575604" cy="1231490"/>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dirty="0"/>
              <a:t>Testing</a:t>
            </a:r>
          </a:p>
        </p:txBody>
      </p:sp>
      <p:pic>
        <p:nvPicPr>
          <p:cNvPr id="236" name="Picture 209" descr="Colourful pins linked with threads">
            <a:extLst>
              <a:ext uri="{FF2B5EF4-FFF2-40B4-BE49-F238E27FC236}">
                <a16:creationId xmlns:a16="http://schemas.microsoft.com/office/drawing/2014/main" id="{BCF265C6-3D13-C990-37BC-3D83FFC9A226}"/>
              </a:ext>
            </a:extLst>
          </p:cNvPr>
          <p:cNvPicPr>
            <a:picLocks noChangeAspect="1"/>
          </p:cNvPicPr>
          <p:nvPr/>
        </p:nvPicPr>
        <p:blipFill rotWithShape="1">
          <a:blip r:embed="rId8"/>
          <a:srcRect l="30548" r="24510" b="-2"/>
          <a:stretch/>
        </p:blipFill>
        <p:spPr>
          <a:xfrm>
            <a:off x="20" y="10"/>
            <a:ext cx="3475989" cy="5143490"/>
          </a:xfrm>
          <a:prstGeom prst="rect">
            <a:avLst/>
          </a:prstGeom>
        </p:spPr>
      </p:pic>
      <p:sp>
        <p:nvSpPr>
          <p:cNvPr id="208" name="Google Shape;208;p39"/>
          <p:cNvSpPr txBox="1">
            <a:spLocks noGrp="1"/>
          </p:cNvSpPr>
          <p:nvPr>
            <p:ph type="body" idx="1"/>
          </p:nvPr>
        </p:nvSpPr>
        <p:spPr>
          <a:xfrm>
            <a:off x="3961785" y="1257300"/>
            <a:ext cx="4736166" cy="3428999"/>
          </a:xfrm>
          <a:prstGeom prst="rect">
            <a:avLst/>
          </a:prstGeom>
        </p:spPr>
        <p:txBody>
          <a:bodyPr spcFirstLastPara="1" vert="horz" lIns="91440" tIns="45720" rIns="91440" bIns="45720" rtlCol="0" anchorCtr="0">
            <a:normAutofit fontScale="85000" lnSpcReduction="20000"/>
          </a:bodyPr>
          <a:lstStyle/>
          <a:p>
            <a:pPr marL="0" lvl="0" indent="0" defTabSz="457200">
              <a:lnSpc>
                <a:spcPct val="90000"/>
              </a:lnSpc>
              <a:spcBef>
                <a:spcPts val="1000"/>
              </a:spcBef>
              <a:buSzPct val="80000"/>
              <a:buFont typeface="Wingdings 3" charset="2"/>
              <a:buChar char=""/>
            </a:pPr>
            <a:r>
              <a:rPr lang="en-US" dirty="0">
                <a:sym typeface="Times New Roman"/>
              </a:rPr>
              <a:t>To evaluate the performance of the model, several testing strategies were employed. These strategies aimed to assess the model's accuracy, as well as calculate metrics such as precision, recall, and F1-score</a:t>
            </a:r>
          </a:p>
          <a:p>
            <a:pPr marL="457200" lvl="0" indent="-316202" defTabSz="457200">
              <a:lnSpc>
                <a:spcPct val="90000"/>
              </a:lnSpc>
              <a:spcBef>
                <a:spcPts val="1000"/>
              </a:spcBef>
              <a:buSzPct val="80000"/>
              <a:buFont typeface="Wingdings 3" charset="2"/>
              <a:buChar char=""/>
            </a:pPr>
            <a:r>
              <a:rPr lang="en-US" dirty="0">
                <a:sym typeface="Times New Roman"/>
              </a:rPr>
              <a:t>Train-Test Split: This approach ensured that the model was trained on a subset of the data and evaluated on unseen samples.</a:t>
            </a:r>
          </a:p>
          <a:p>
            <a:pPr marL="457200" lvl="0" indent="-316202" defTabSz="457200">
              <a:lnSpc>
                <a:spcPct val="90000"/>
              </a:lnSpc>
              <a:spcBef>
                <a:spcPts val="1000"/>
              </a:spcBef>
              <a:buSzPct val="80000"/>
              <a:buFont typeface="Wingdings 3" charset="2"/>
              <a:buChar char=""/>
            </a:pPr>
            <a:r>
              <a:rPr lang="en-US" dirty="0">
                <a:sym typeface="Times New Roman"/>
              </a:rPr>
              <a:t>Metrics Evaluation: During training, the test accuracy was computed using the </a:t>
            </a:r>
            <a:r>
              <a:rPr lang="en-US" dirty="0" err="1">
                <a:sym typeface="Times New Roman"/>
              </a:rPr>
              <a:t>test_loader</a:t>
            </a:r>
            <a:r>
              <a:rPr lang="en-US" dirty="0">
                <a:sym typeface="Times New Roman"/>
              </a:rPr>
              <a:t>. The number of correct predictions and the total number of samples were tracked to calculate the test accuracy. The test accuracy was printed after each epoch as Test Accuracy: {</a:t>
            </a:r>
            <a:r>
              <a:rPr lang="en-US" dirty="0" err="1">
                <a:sym typeface="Times New Roman"/>
              </a:rPr>
              <a:t>accuracy_percentage</a:t>
            </a:r>
            <a:r>
              <a:rPr lang="en-US" dirty="0">
                <a:sym typeface="Times New Roman"/>
              </a:rPr>
              <a:t>}%.</a:t>
            </a:r>
          </a:p>
          <a:p>
            <a:pPr marL="457200" lvl="0" indent="-316202" defTabSz="457200">
              <a:lnSpc>
                <a:spcPct val="90000"/>
              </a:lnSpc>
              <a:spcBef>
                <a:spcPts val="1000"/>
              </a:spcBef>
              <a:buSzPct val="80000"/>
              <a:buFont typeface="Wingdings 3" charset="2"/>
              <a:buChar char=""/>
            </a:pPr>
            <a:r>
              <a:rPr lang="en-US" dirty="0">
                <a:sym typeface="Times New Roman"/>
              </a:rPr>
              <a:t>Precision, Recall, and F1-Score Calculation: In the final epoch (when epoch == </a:t>
            </a:r>
            <a:r>
              <a:rPr lang="en-US" dirty="0" err="1">
                <a:sym typeface="Times New Roman"/>
              </a:rPr>
              <a:t>num_epochs</a:t>
            </a:r>
            <a:r>
              <a:rPr lang="en-US" dirty="0">
                <a:sym typeface="Times New Roman"/>
              </a:rPr>
              <a:t> - 1), precision, recall, and F1-score were calculated using the </a:t>
            </a:r>
            <a:r>
              <a:rPr lang="en-US" dirty="0" err="1">
                <a:sym typeface="Times New Roman"/>
              </a:rPr>
              <a:t>precision_score</a:t>
            </a:r>
            <a:r>
              <a:rPr lang="en-US" dirty="0">
                <a:sym typeface="Times New Roman"/>
              </a:rPr>
              <a:t>, </a:t>
            </a:r>
            <a:r>
              <a:rPr lang="en-US" dirty="0" err="1">
                <a:sym typeface="Times New Roman"/>
              </a:rPr>
              <a:t>recall_score</a:t>
            </a:r>
            <a:r>
              <a:rPr lang="en-US" dirty="0">
                <a:sym typeface="Times New Roman"/>
              </a:rPr>
              <a:t>, and f1_score functions from the </a:t>
            </a:r>
            <a:r>
              <a:rPr lang="en-US" dirty="0" err="1">
                <a:sym typeface="Times New Roman"/>
              </a:rPr>
              <a:t>sklearn.metrics</a:t>
            </a:r>
            <a:r>
              <a:rPr lang="en-US" dirty="0">
                <a:sym typeface="Times New Roman"/>
              </a:rPr>
              <a:t> module.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8">
                                            <p:txEl>
                                              <p:pRg st="0" end="0"/>
                                            </p:txEl>
                                          </p:spTgt>
                                        </p:tgtEl>
                                        <p:attrNameLst>
                                          <p:attrName>style.visibility</p:attrName>
                                        </p:attrNameLst>
                                      </p:cBhvr>
                                      <p:to>
                                        <p:strVal val="visible"/>
                                      </p:to>
                                    </p:set>
                                    <p:animEffect transition="in" filter="fade">
                                      <p:cBhvr>
                                        <p:cTn id="7" dur="500"/>
                                        <p:tgtEl>
                                          <p:spTgt spid="20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8">
                                            <p:txEl>
                                              <p:pRg st="1" end="1"/>
                                            </p:txEl>
                                          </p:spTgt>
                                        </p:tgtEl>
                                        <p:attrNameLst>
                                          <p:attrName>style.visibility</p:attrName>
                                        </p:attrNameLst>
                                      </p:cBhvr>
                                      <p:to>
                                        <p:strVal val="visible"/>
                                      </p:to>
                                    </p:set>
                                    <p:animEffect transition="in" filter="fade">
                                      <p:cBhvr>
                                        <p:cTn id="11" dur="500"/>
                                        <p:tgtEl>
                                          <p:spTgt spid="208">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8">
                                            <p:txEl>
                                              <p:pRg st="2" end="2"/>
                                            </p:txEl>
                                          </p:spTgt>
                                        </p:tgtEl>
                                        <p:attrNameLst>
                                          <p:attrName>style.visibility</p:attrName>
                                        </p:attrNameLst>
                                      </p:cBhvr>
                                      <p:to>
                                        <p:strVal val="visible"/>
                                      </p:to>
                                    </p:set>
                                    <p:animEffect transition="in" filter="fade">
                                      <p:cBhvr>
                                        <p:cTn id="15" dur="500"/>
                                        <p:tgtEl>
                                          <p:spTgt spid="208">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8">
                                            <p:txEl>
                                              <p:pRg st="3" end="3"/>
                                            </p:txEl>
                                          </p:spTgt>
                                        </p:tgtEl>
                                        <p:attrNameLst>
                                          <p:attrName>style.visibility</p:attrName>
                                        </p:attrNameLst>
                                      </p:cBhvr>
                                      <p:to>
                                        <p:strVal val="visible"/>
                                      </p:to>
                                    </p:set>
                                    <p:animEffect transition="in" filter="fade">
                                      <p:cBhvr>
                                        <p:cTn id="19" dur="500"/>
                                        <p:tgtEl>
                                          <p:spTgt spid="20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2"/>
        <p:cNvGrpSpPr/>
        <p:nvPr/>
      </p:nvGrpSpPr>
      <p:grpSpPr>
        <a:xfrm>
          <a:off x="0" y="0"/>
          <a:ext cx="0" cy="0"/>
          <a:chOff x="0" y="0"/>
          <a:chExt cx="0" cy="0"/>
        </a:xfrm>
      </p:grpSpPr>
      <p:pic>
        <p:nvPicPr>
          <p:cNvPr id="220" name="Picture 21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22" name="Picture 22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24" name="Oval 22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6" name="Picture 22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28" name="Picture 22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30" name="Rectangle 22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3" name="Google Shape;213;p40"/>
          <p:cNvSpPr txBox="1">
            <a:spLocks noGrp="1"/>
          </p:cNvSpPr>
          <p:nvPr>
            <p:ph type="title"/>
          </p:nvPr>
        </p:nvSpPr>
        <p:spPr>
          <a:xfrm>
            <a:off x="3961785" y="471949"/>
            <a:ext cx="3575604" cy="1231490"/>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a:t>Source code </a:t>
            </a:r>
          </a:p>
        </p:txBody>
      </p:sp>
      <p:pic>
        <p:nvPicPr>
          <p:cNvPr id="216" name="Picture 215">
            <a:extLst>
              <a:ext uri="{FF2B5EF4-FFF2-40B4-BE49-F238E27FC236}">
                <a16:creationId xmlns:a16="http://schemas.microsoft.com/office/drawing/2014/main" id="{DC2D5D9B-65CC-2655-3D0E-CE1AB117CA68}"/>
              </a:ext>
            </a:extLst>
          </p:cNvPr>
          <p:cNvPicPr>
            <a:picLocks noChangeAspect="1"/>
          </p:cNvPicPr>
          <p:nvPr/>
        </p:nvPicPr>
        <p:blipFill rotWithShape="1">
          <a:blip r:embed="rId8"/>
          <a:srcRect l="14428" r="47558"/>
          <a:stretch/>
        </p:blipFill>
        <p:spPr>
          <a:xfrm>
            <a:off x="20" y="10"/>
            <a:ext cx="3475989" cy="5143490"/>
          </a:xfrm>
          <a:prstGeom prst="rect">
            <a:avLst/>
          </a:prstGeom>
        </p:spPr>
      </p:pic>
      <p:sp>
        <p:nvSpPr>
          <p:cNvPr id="214" name="Google Shape;214;p40"/>
          <p:cNvSpPr txBox="1">
            <a:spLocks noGrp="1"/>
          </p:cNvSpPr>
          <p:nvPr>
            <p:ph type="body" idx="1"/>
          </p:nvPr>
        </p:nvSpPr>
        <p:spPr>
          <a:xfrm>
            <a:off x="3961785" y="1328004"/>
            <a:ext cx="4609524" cy="3358295"/>
          </a:xfrm>
          <a:prstGeom prst="rect">
            <a:avLst/>
          </a:prstGeom>
        </p:spPr>
        <p:txBody>
          <a:bodyPr spcFirstLastPara="1" vert="horz" lIns="91440" tIns="45720" rIns="91440" bIns="45720" rtlCol="0" anchorCtr="0">
            <a:normAutofit/>
          </a:bodyPr>
          <a:lstStyle/>
          <a:p>
            <a:pPr marL="457200" lvl="0" indent="-320675" defTabSz="457200">
              <a:lnSpc>
                <a:spcPct val="90000"/>
              </a:lnSpc>
              <a:spcBef>
                <a:spcPts val="1000"/>
              </a:spcBef>
              <a:buSzPct val="80000"/>
              <a:buFont typeface="Wingdings 3" charset="2"/>
              <a:buChar char=""/>
            </a:pPr>
            <a:r>
              <a:rPr lang="en-US" sz="1050" dirty="0">
                <a:sym typeface="Times New Roman"/>
              </a:rPr>
              <a:t>The hotel image classification model was implemented using python, leveraging the </a:t>
            </a:r>
            <a:r>
              <a:rPr lang="en-US" sz="1050" dirty="0" err="1">
                <a:sym typeface="Times New Roman"/>
              </a:rPr>
              <a:t>pytorch</a:t>
            </a:r>
            <a:r>
              <a:rPr lang="en-US" sz="1050" dirty="0">
                <a:sym typeface="Times New Roman"/>
              </a:rPr>
              <a:t> library for efficient development. The codebase followed industry best practices and adhered to a modular and scalable architecture.</a:t>
            </a:r>
          </a:p>
          <a:p>
            <a:pPr marL="457200" lvl="0" indent="-320675" defTabSz="457200">
              <a:lnSpc>
                <a:spcPct val="90000"/>
              </a:lnSpc>
              <a:spcBef>
                <a:spcPts val="1000"/>
              </a:spcBef>
              <a:buSzPct val="80000"/>
              <a:buFont typeface="Wingdings 3" charset="2"/>
              <a:buChar char=""/>
            </a:pPr>
            <a:r>
              <a:rPr lang="en-US" sz="1050" dirty="0">
                <a:sym typeface="Times New Roman"/>
              </a:rPr>
              <a:t>The code was organized into logical modules, each responsible for specific tasks such as data preprocessing, feature extraction, model training, and prediction. This modular approach facilitated code reuse, readability, and maintainability.</a:t>
            </a:r>
          </a:p>
          <a:p>
            <a:pPr marL="457200" lvl="0" indent="-320675" defTabSz="457200">
              <a:lnSpc>
                <a:spcPct val="90000"/>
              </a:lnSpc>
              <a:spcBef>
                <a:spcPts val="1000"/>
              </a:spcBef>
              <a:buSzPct val="80000"/>
              <a:buFont typeface="Wingdings 3" charset="2"/>
              <a:buChar char=""/>
            </a:pPr>
            <a:r>
              <a:rPr lang="en-US" sz="1050" dirty="0">
                <a:sym typeface="Times New Roman"/>
              </a:rPr>
              <a:t>To ensure code quality, the model code was thoroughly documented, including inline comments and docstrings that provided detailed explanations of functions, classes, and their inputs/outputs. This aided in better understanding and collaboration among developers.</a:t>
            </a:r>
          </a:p>
          <a:p>
            <a:pPr marL="0" lvl="0" indent="0" defTabSz="457200">
              <a:lnSpc>
                <a:spcPct val="90000"/>
              </a:lnSpc>
              <a:spcBef>
                <a:spcPts val="1000"/>
              </a:spcBef>
              <a:buSzPct val="80000"/>
              <a:buFont typeface="Wingdings 3" charset="2"/>
              <a:buChar char=""/>
            </a:pPr>
            <a:endParaRPr lang="en-US" sz="8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animEffect transition="in" filter="fade">
                                      <p:cBhvr>
                                        <p:cTn id="7" dur="500"/>
                                        <p:tgtEl>
                                          <p:spTgt spid="2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4">
                                            <p:txEl>
                                              <p:pRg st="1" end="1"/>
                                            </p:txEl>
                                          </p:spTgt>
                                        </p:tgtEl>
                                        <p:attrNameLst>
                                          <p:attrName>style.visibility</p:attrName>
                                        </p:attrNameLst>
                                      </p:cBhvr>
                                      <p:to>
                                        <p:strVal val="visible"/>
                                      </p:to>
                                    </p:set>
                                    <p:animEffect transition="in" filter="fade">
                                      <p:cBhvr>
                                        <p:cTn id="12" dur="500"/>
                                        <p:tgtEl>
                                          <p:spTgt spid="2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4">
                                            <p:txEl>
                                              <p:pRg st="2" end="2"/>
                                            </p:txEl>
                                          </p:spTgt>
                                        </p:tgtEl>
                                        <p:attrNameLst>
                                          <p:attrName>style.visibility</p:attrName>
                                        </p:attrNameLst>
                                      </p:cBhvr>
                                      <p:to>
                                        <p:strVal val="visible"/>
                                      </p:to>
                                    </p:set>
                                    <p:animEffect transition="in" filter="fade">
                                      <p:cBhvr>
                                        <p:cTn id="17" dur="500"/>
                                        <p:tgtEl>
                                          <p:spTgt spid="2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8"/>
        <p:cNvGrpSpPr/>
        <p:nvPr/>
      </p:nvGrpSpPr>
      <p:grpSpPr>
        <a:xfrm>
          <a:off x="0" y="0"/>
          <a:ext cx="0" cy="0"/>
          <a:chOff x="0" y="0"/>
          <a:chExt cx="0" cy="0"/>
        </a:xfrm>
      </p:grpSpPr>
      <p:pic>
        <p:nvPicPr>
          <p:cNvPr id="225" name="Picture 224">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27" name="Picture 226">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29" name="Oval 228">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31" name="Picture 230">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33" name="Picture 232">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35" name="Rectangle 234">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7" name="Rectangle 236">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39" name="Rectangle 238">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1"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095172"/>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43" name="Freeform: Shape 242">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321550"/>
            <a:ext cx="9144313" cy="3821950"/>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19" name="Google Shape;219;p41"/>
          <p:cNvSpPr txBox="1">
            <a:spLocks noGrp="1"/>
          </p:cNvSpPr>
          <p:nvPr>
            <p:ph type="title"/>
          </p:nvPr>
        </p:nvSpPr>
        <p:spPr>
          <a:xfrm>
            <a:off x="827484" y="339538"/>
            <a:ext cx="6710641" cy="1050398"/>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4200" b="0" i="0" kern="1200">
                <a:solidFill>
                  <a:srgbClr val="FFFFFF"/>
                </a:solidFill>
                <a:latin typeface="+mj-lt"/>
                <a:ea typeface="+mj-ea"/>
                <a:cs typeface="+mj-cs"/>
              </a:rPr>
              <a:t>Ethics</a:t>
            </a:r>
          </a:p>
        </p:txBody>
      </p:sp>
      <p:sp>
        <p:nvSpPr>
          <p:cNvPr id="220" name="Google Shape;220;p41"/>
          <p:cNvSpPr txBox="1">
            <a:spLocks noGrp="1"/>
          </p:cNvSpPr>
          <p:nvPr>
            <p:ph type="body" idx="1"/>
          </p:nvPr>
        </p:nvSpPr>
        <p:spPr>
          <a:xfrm>
            <a:off x="827484" y="2072640"/>
            <a:ext cx="6709905" cy="261365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200" dirty="0">
                <a:sym typeface="Times New Roman"/>
              </a:rPr>
              <a:t>Ethical considerations were of utmost importance throughout the development of the hotel image classification model. </a:t>
            </a:r>
          </a:p>
          <a:p>
            <a:pPr marL="457200" lvl="0" indent="-325437" defTabSz="457200">
              <a:lnSpc>
                <a:spcPct val="90000"/>
              </a:lnSpc>
              <a:spcBef>
                <a:spcPts val="1000"/>
              </a:spcBef>
              <a:buSzPct val="80000"/>
              <a:buFont typeface="Wingdings 3" charset="2"/>
              <a:buChar char=""/>
            </a:pPr>
            <a:r>
              <a:rPr lang="en-US" sz="1200" dirty="0">
                <a:sym typeface="Times New Roman"/>
              </a:rPr>
              <a:t>The dataset used for training the model was carefully curated to ensure diversity and representativeness. </a:t>
            </a:r>
          </a:p>
          <a:p>
            <a:pPr marL="457200" lvl="0" indent="-325437" defTabSz="457200">
              <a:lnSpc>
                <a:spcPct val="90000"/>
              </a:lnSpc>
              <a:spcBef>
                <a:spcPts val="1000"/>
              </a:spcBef>
              <a:buSzPct val="80000"/>
              <a:buFont typeface="Wingdings 3" charset="2"/>
              <a:buChar char=""/>
            </a:pPr>
            <a:r>
              <a:rPr lang="en-US" sz="1200" dirty="0">
                <a:sym typeface="Times New Roman"/>
              </a:rPr>
              <a:t>Bias mitigation techniques such as data augmentation were employed to minimize any skewed representation of classes and improve fairness.</a:t>
            </a:r>
          </a:p>
          <a:p>
            <a:pPr marL="457200" lvl="0" indent="-325437" defTabSz="457200">
              <a:lnSpc>
                <a:spcPct val="90000"/>
              </a:lnSpc>
              <a:spcBef>
                <a:spcPts val="1000"/>
              </a:spcBef>
              <a:buSzPct val="80000"/>
              <a:buFont typeface="Wingdings 3" charset="2"/>
              <a:buChar char=""/>
            </a:pPr>
            <a:r>
              <a:rPr lang="en-US" sz="1200" dirty="0">
                <a:sym typeface="Times New Roman"/>
              </a:rPr>
              <a:t>Transparency and </a:t>
            </a:r>
            <a:r>
              <a:rPr lang="en-US" sz="1200" dirty="0" err="1">
                <a:sym typeface="Times New Roman"/>
              </a:rPr>
              <a:t>explainability</a:t>
            </a:r>
            <a:r>
              <a:rPr lang="en-US" sz="1200" dirty="0">
                <a:sym typeface="Times New Roman"/>
              </a:rPr>
              <a:t> were prioritized by incorporating techniques such as model interpretability and feature importance analysis. This helped understand the model's decision-making process and identify potential biases.</a:t>
            </a:r>
          </a:p>
          <a:p>
            <a:pPr marL="457200" lvl="0" indent="-325437" defTabSz="457200">
              <a:lnSpc>
                <a:spcPct val="90000"/>
              </a:lnSpc>
              <a:spcBef>
                <a:spcPts val="1000"/>
              </a:spcBef>
              <a:buSzPct val="80000"/>
              <a:buFont typeface="Wingdings 3" charset="2"/>
              <a:buChar char=""/>
            </a:pPr>
            <a:r>
              <a:rPr lang="en-US" sz="1200" dirty="0">
                <a:sym typeface="Times New Roman"/>
              </a:rPr>
              <a:t>Regular monitoring and evaluation of the model's performance were conducted to detect and rectify any biases that might arise over time.</a:t>
            </a:r>
          </a:p>
          <a:p>
            <a:pPr marL="0" lvl="0" indent="0" defTabSz="457200">
              <a:lnSpc>
                <a:spcPct val="90000"/>
              </a:lnSpc>
              <a:spcBef>
                <a:spcPts val="1000"/>
              </a:spcBef>
              <a:buSzPct val="80000"/>
              <a:buFont typeface="Wingdings 3" charset="2"/>
              <a:buChar char=""/>
            </a:pPr>
            <a:endParaRPr lang="en-US" sz="1200" dirty="0">
              <a:sym typeface="Times New Roman"/>
            </a:endParaRPr>
          </a:p>
          <a:p>
            <a:pPr marL="0" lvl="0" indent="0" defTabSz="457200">
              <a:lnSpc>
                <a:spcPct val="90000"/>
              </a:lnSpc>
              <a:spcBef>
                <a:spcPts val="1000"/>
              </a:spcBef>
              <a:buSzPct val="80000"/>
              <a:buFont typeface="Wingdings 3" charset="2"/>
              <a:buChar char=""/>
            </a:pPr>
            <a:endParaRPr lang="en-US" sz="1200" dirty="0">
              <a:sym typeface="Times New Roman"/>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0">
                                            <p:txEl>
                                              <p:pRg st="0" end="0"/>
                                            </p:txEl>
                                          </p:spTgt>
                                        </p:tgtEl>
                                        <p:attrNameLst>
                                          <p:attrName>style.visibility</p:attrName>
                                        </p:attrNameLst>
                                      </p:cBhvr>
                                      <p:to>
                                        <p:strVal val="visible"/>
                                      </p:to>
                                    </p:set>
                                    <p:animEffect transition="in" filter="fade">
                                      <p:cBhvr>
                                        <p:cTn id="7" dur="500"/>
                                        <p:tgtEl>
                                          <p:spTgt spid="22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0">
                                            <p:txEl>
                                              <p:pRg st="1" end="1"/>
                                            </p:txEl>
                                          </p:spTgt>
                                        </p:tgtEl>
                                        <p:attrNameLst>
                                          <p:attrName>style.visibility</p:attrName>
                                        </p:attrNameLst>
                                      </p:cBhvr>
                                      <p:to>
                                        <p:strVal val="visible"/>
                                      </p:to>
                                    </p:set>
                                    <p:animEffect transition="in" filter="fade">
                                      <p:cBhvr>
                                        <p:cTn id="11" dur="500"/>
                                        <p:tgtEl>
                                          <p:spTgt spid="220">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0">
                                            <p:txEl>
                                              <p:pRg st="2" end="2"/>
                                            </p:txEl>
                                          </p:spTgt>
                                        </p:tgtEl>
                                        <p:attrNameLst>
                                          <p:attrName>style.visibility</p:attrName>
                                        </p:attrNameLst>
                                      </p:cBhvr>
                                      <p:to>
                                        <p:strVal val="visible"/>
                                      </p:to>
                                    </p:set>
                                    <p:animEffect transition="in" filter="fade">
                                      <p:cBhvr>
                                        <p:cTn id="15" dur="500"/>
                                        <p:tgtEl>
                                          <p:spTgt spid="220">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0">
                                            <p:txEl>
                                              <p:pRg st="3" end="3"/>
                                            </p:txEl>
                                          </p:spTgt>
                                        </p:tgtEl>
                                        <p:attrNameLst>
                                          <p:attrName>style.visibility</p:attrName>
                                        </p:attrNameLst>
                                      </p:cBhvr>
                                      <p:to>
                                        <p:strVal val="visible"/>
                                      </p:to>
                                    </p:set>
                                    <p:animEffect transition="in" filter="fade">
                                      <p:cBhvr>
                                        <p:cTn id="19" dur="500"/>
                                        <p:tgtEl>
                                          <p:spTgt spid="220">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20">
                                            <p:txEl>
                                              <p:pRg st="4" end="4"/>
                                            </p:txEl>
                                          </p:spTgt>
                                        </p:tgtEl>
                                        <p:attrNameLst>
                                          <p:attrName>style.visibility</p:attrName>
                                        </p:attrNameLst>
                                      </p:cBhvr>
                                      <p:to>
                                        <p:strVal val="visible"/>
                                      </p:to>
                                    </p:set>
                                    <p:animEffect transition="in" filter="fade">
                                      <p:cBhvr>
                                        <p:cTn id="23" dur="500"/>
                                        <p:tgtEl>
                                          <p:spTgt spid="2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74"/>
        <p:cNvGrpSpPr/>
        <p:nvPr/>
      </p:nvGrpSpPr>
      <p:grpSpPr>
        <a:xfrm>
          <a:off x="0" y="0"/>
          <a:ext cx="0" cy="0"/>
          <a:chOff x="0" y="0"/>
          <a:chExt cx="0" cy="0"/>
        </a:xfrm>
      </p:grpSpPr>
      <p:pic>
        <p:nvPicPr>
          <p:cNvPr id="82" name="Picture 8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84" name="Picture 8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86" name="Oval 8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8" name="Picture 8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90" name="Picture 8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92" name="Rectangle 9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5" name="Google Shape;75;p15"/>
          <p:cNvSpPr txBox="1">
            <a:spLocks noGrp="1"/>
          </p:cNvSpPr>
          <p:nvPr>
            <p:ph type="title"/>
          </p:nvPr>
        </p:nvSpPr>
        <p:spPr>
          <a:xfrm>
            <a:off x="488001" y="471949"/>
            <a:ext cx="5121384" cy="1231490"/>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a:t>INTRODUCTION</a:t>
            </a:r>
          </a:p>
        </p:txBody>
      </p:sp>
      <p:pic>
        <p:nvPicPr>
          <p:cNvPr id="78" name="Picture 77">
            <a:extLst>
              <a:ext uri="{FF2B5EF4-FFF2-40B4-BE49-F238E27FC236}">
                <a16:creationId xmlns:a16="http://schemas.microsoft.com/office/drawing/2014/main" id="{13454F64-6260-F352-A514-67639C4F7DA0}"/>
              </a:ext>
            </a:extLst>
          </p:cNvPr>
          <p:cNvPicPr>
            <a:picLocks noChangeAspect="1"/>
          </p:cNvPicPr>
          <p:nvPr/>
        </p:nvPicPr>
        <p:blipFill>
          <a:blip r:embed="rId8">
            <a:extLst>
              <a:ext uri="{837473B0-CC2E-450A-ABE3-18F120FF3D39}">
                <a1611:picAttrSrcUrl xmlns:a1611="http://schemas.microsoft.com/office/drawing/2016/11/main" r:id="rId9"/>
              </a:ext>
            </a:extLst>
          </a:blip>
          <a:srcRect l="31504" r="31504"/>
          <a:stretch/>
        </p:blipFill>
        <p:spPr>
          <a:xfrm>
            <a:off x="6101895" y="10"/>
            <a:ext cx="3044211" cy="5143490"/>
          </a:xfrm>
          <a:prstGeom prst="rect">
            <a:avLst/>
          </a:prstGeom>
        </p:spPr>
      </p:pic>
      <p:sp>
        <p:nvSpPr>
          <p:cNvPr id="94" name="Rectangle 93">
            <a:extLst>
              <a:ext uri="{FF2B5EF4-FFF2-40B4-BE49-F238E27FC236}">
                <a16:creationId xmlns:a16="http://schemas.microsoft.com/office/drawing/2014/main" id="{14701A01-E306-48FB-A661-2335BB38BA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6" name="Google Shape;76;p15"/>
          <p:cNvSpPr txBox="1">
            <a:spLocks noGrp="1"/>
          </p:cNvSpPr>
          <p:nvPr>
            <p:ph type="body" idx="1"/>
          </p:nvPr>
        </p:nvSpPr>
        <p:spPr>
          <a:xfrm>
            <a:off x="488001" y="1828800"/>
            <a:ext cx="5121384" cy="2857499"/>
          </a:xfrm>
          <a:prstGeom prst="rect">
            <a:avLst/>
          </a:prstGeom>
        </p:spPr>
        <p:txBody>
          <a:bodyPr spcFirstLastPara="1" vert="horz" lIns="91440" tIns="45720" rIns="91440" bIns="45720" rtlCol="0" anchorCtr="0">
            <a:normAutofit/>
          </a:bodyPr>
          <a:lstStyle/>
          <a:p>
            <a:pPr marL="457200" lvl="0" indent="-323850" defTabSz="457200">
              <a:lnSpc>
                <a:spcPct val="90000"/>
              </a:lnSpc>
              <a:spcBef>
                <a:spcPts val="1000"/>
              </a:spcBef>
              <a:buSzPct val="80000"/>
              <a:buFont typeface="Wingdings 3" charset="2"/>
              <a:buChar char=""/>
            </a:pPr>
            <a:r>
              <a:rPr lang="en-US" sz="1300" dirty="0">
                <a:sym typeface="Times New Roman"/>
              </a:rPr>
              <a:t>In the realm of luxury hotel management, where consumer preferences and perceptions play a pivotal role, brand managers face the task of capturing and leveraging the essence of their brand to create meaningful connections with customers.</a:t>
            </a:r>
          </a:p>
          <a:p>
            <a:pPr marL="0" lvl="0" indent="0" defTabSz="457200">
              <a:lnSpc>
                <a:spcPct val="90000"/>
              </a:lnSpc>
              <a:spcBef>
                <a:spcPts val="1000"/>
              </a:spcBef>
              <a:buSzPct val="80000"/>
              <a:buFont typeface="Wingdings 3" charset="2"/>
              <a:buChar char=""/>
            </a:pPr>
            <a:endParaRPr lang="en-US" sz="1300" dirty="0">
              <a:sym typeface="Times New Roman"/>
            </a:endParaRPr>
          </a:p>
          <a:p>
            <a:pPr marL="457200" lvl="0" indent="-323850" defTabSz="457200">
              <a:lnSpc>
                <a:spcPct val="90000"/>
              </a:lnSpc>
              <a:spcBef>
                <a:spcPts val="1000"/>
              </a:spcBef>
              <a:buSzPct val="80000"/>
              <a:buFont typeface="Wingdings 3" charset="2"/>
              <a:buChar char=""/>
            </a:pPr>
            <a:r>
              <a:rPr lang="en-US" sz="1300" dirty="0">
                <a:sym typeface="Times New Roman"/>
              </a:rPr>
              <a:t>This research project aims to explore the impact of user-generated photos on consumer evaluations of luxury hotel brands, employing advanced techniques in AI, ML, Deep Learning, Image Processing, and Computer Vision to analyze and interpret these visual cues.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xEl>
                                              <p:pRg st="2" end="2"/>
                                            </p:txEl>
                                          </p:spTgt>
                                        </p:tgtEl>
                                        <p:attrNameLst>
                                          <p:attrName>style.visibility</p:attrName>
                                        </p:attrNameLst>
                                      </p:cBhvr>
                                      <p:to>
                                        <p:strVal val="visible"/>
                                      </p:to>
                                    </p:set>
                                    <p:animEffect transition="in" filter="fade">
                                      <p:cBhvr>
                                        <p:cTn id="11" dur="500"/>
                                        <p:tgtEl>
                                          <p:spTgt spid="7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24"/>
        <p:cNvGrpSpPr/>
        <p:nvPr/>
      </p:nvGrpSpPr>
      <p:grpSpPr>
        <a:xfrm>
          <a:off x="0" y="0"/>
          <a:ext cx="0" cy="0"/>
          <a:chOff x="0" y="0"/>
          <a:chExt cx="0" cy="0"/>
        </a:xfrm>
      </p:grpSpPr>
      <p:pic>
        <p:nvPicPr>
          <p:cNvPr id="232" name="Picture 23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34" name="Picture 23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36" name="Oval 23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38" name="Picture 23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40" name="Picture 23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42" name="Rectangle 24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4" name="Rectangle 243">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25" name="Google Shape;225;p42"/>
          <p:cNvSpPr txBox="1">
            <a:spLocks noGrp="1"/>
          </p:cNvSpPr>
          <p:nvPr>
            <p:ph type="title"/>
          </p:nvPr>
        </p:nvSpPr>
        <p:spPr>
          <a:xfrm>
            <a:off x="4058948" y="339538"/>
            <a:ext cx="3479177" cy="1050398"/>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dirty="0"/>
              <a:t>Deployment </a:t>
            </a:r>
          </a:p>
        </p:txBody>
      </p:sp>
      <p:sp>
        <p:nvSpPr>
          <p:cNvPr id="246"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71281" y="-1179"/>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28" name="Picture 227" descr="Light bulb on yellow background with sketched light beams and cord">
            <a:extLst>
              <a:ext uri="{FF2B5EF4-FFF2-40B4-BE49-F238E27FC236}">
                <a16:creationId xmlns:a16="http://schemas.microsoft.com/office/drawing/2014/main" id="{338967CF-B9CF-3068-CE14-02231E78428C}"/>
              </a:ext>
            </a:extLst>
          </p:cNvPr>
          <p:cNvPicPr>
            <a:picLocks noChangeAspect="1"/>
          </p:cNvPicPr>
          <p:nvPr/>
        </p:nvPicPr>
        <p:blipFill rotWithShape="1">
          <a:blip r:embed="rId8"/>
          <a:srcRect l="49832" r="5570" b="-2"/>
          <a:stretch/>
        </p:blipFill>
        <p:spPr>
          <a:xfrm>
            <a:off x="2" y="10"/>
            <a:ext cx="3729824" cy="5143490"/>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248" name="Rectangle 247">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6" name="Google Shape;226;p42"/>
          <p:cNvSpPr txBox="1">
            <a:spLocks noGrp="1"/>
          </p:cNvSpPr>
          <p:nvPr>
            <p:ph type="body" idx="1"/>
          </p:nvPr>
        </p:nvSpPr>
        <p:spPr>
          <a:xfrm>
            <a:off x="4058212" y="1315844"/>
            <a:ext cx="4284497" cy="3370455"/>
          </a:xfrm>
          <a:prstGeom prst="rect">
            <a:avLst/>
          </a:prstGeom>
        </p:spPr>
        <p:txBody>
          <a:bodyPr spcFirstLastPara="1" vert="horz" lIns="91440" tIns="45720" rIns="91440" bIns="45720" rtlCol="0" anchorCtr="0">
            <a:normAutofit/>
          </a:bodyPr>
          <a:lstStyle/>
          <a:p>
            <a:pPr marL="457200" lvl="0" indent="-323850" defTabSz="457200">
              <a:lnSpc>
                <a:spcPct val="90000"/>
              </a:lnSpc>
              <a:spcBef>
                <a:spcPts val="1000"/>
              </a:spcBef>
              <a:buSzPct val="80000"/>
              <a:buFont typeface="Wingdings 3" charset="2"/>
              <a:buChar char=""/>
            </a:pPr>
            <a:r>
              <a:rPr lang="en-US" sz="1200" dirty="0">
                <a:sym typeface="Times New Roman"/>
              </a:rPr>
              <a:t>Once the model achieved satisfactory performance, it was deployed to a production environment where it can be used to classify hotel images into different categories.</a:t>
            </a:r>
            <a:br>
              <a:rPr lang="en-US" sz="1200" dirty="0">
                <a:sym typeface="Times New Roman"/>
              </a:rPr>
            </a:br>
            <a:endParaRPr lang="en-US" sz="1200" dirty="0">
              <a:sym typeface="Times New Roman"/>
            </a:endParaRPr>
          </a:p>
          <a:p>
            <a:pPr marL="457200" lvl="0" indent="-323850" defTabSz="457200">
              <a:lnSpc>
                <a:spcPct val="90000"/>
              </a:lnSpc>
              <a:spcBef>
                <a:spcPts val="1000"/>
              </a:spcBef>
              <a:buSzPct val="80000"/>
              <a:buFont typeface="Wingdings 3" charset="2"/>
              <a:buChar char=""/>
            </a:pPr>
            <a:r>
              <a:rPr lang="en-US" sz="1200" dirty="0">
                <a:sym typeface="Times New Roman"/>
              </a:rPr>
              <a:t>Developed a user-friendly interface that allowed users to upload hotel images and receive predictions for the corresponding categories.</a:t>
            </a:r>
            <a:br>
              <a:rPr lang="en-US" sz="1200" dirty="0">
                <a:sym typeface="Times New Roman"/>
              </a:rPr>
            </a:br>
            <a:endParaRPr lang="en-US" sz="1200" dirty="0">
              <a:sym typeface="Times New Roman"/>
            </a:endParaRPr>
          </a:p>
          <a:p>
            <a:pPr marL="457200" lvl="0" indent="-323850" defTabSz="457200">
              <a:lnSpc>
                <a:spcPct val="90000"/>
              </a:lnSpc>
              <a:spcBef>
                <a:spcPts val="1000"/>
              </a:spcBef>
              <a:buSzPct val="80000"/>
              <a:buFont typeface="Wingdings 3" charset="2"/>
              <a:buChar char=""/>
            </a:pPr>
            <a:r>
              <a:rPr lang="en-US" sz="1200" dirty="0">
                <a:sym typeface="Times New Roman"/>
              </a:rPr>
              <a:t>Continuously monitored and evaluated the model's performance in the real-world application and made improvements.</a:t>
            </a:r>
          </a:p>
          <a:p>
            <a:pPr marL="457200" lvl="0" indent="0" defTabSz="457200">
              <a:lnSpc>
                <a:spcPct val="90000"/>
              </a:lnSpc>
              <a:spcBef>
                <a:spcPts val="1000"/>
              </a:spcBef>
              <a:buSzPct val="80000"/>
              <a:buFont typeface="Wingdings 3" charset="2"/>
              <a:buChar char=""/>
            </a:pPr>
            <a:endParaRPr lang="en-US" sz="12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6">
                                            <p:txEl>
                                              <p:pRg st="0" end="0"/>
                                            </p:txEl>
                                          </p:spTgt>
                                        </p:tgtEl>
                                        <p:attrNameLst>
                                          <p:attrName>style.visibility</p:attrName>
                                        </p:attrNameLst>
                                      </p:cBhvr>
                                      <p:to>
                                        <p:strVal val="visible"/>
                                      </p:to>
                                    </p:set>
                                    <p:animEffect transition="in" filter="fade">
                                      <p:cBhvr>
                                        <p:cTn id="7" dur="500"/>
                                        <p:tgtEl>
                                          <p:spTgt spid="22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6">
                                            <p:txEl>
                                              <p:pRg st="1" end="1"/>
                                            </p:txEl>
                                          </p:spTgt>
                                        </p:tgtEl>
                                        <p:attrNameLst>
                                          <p:attrName>style.visibility</p:attrName>
                                        </p:attrNameLst>
                                      </p:cBhvr>
                                      <p:to>
                                        <p:strVal val="visible"/>
                                      </p:to>
                                    </p:set>
                                    <p:animEffect transition="in" filter="fade">
                                      <p:cBhvr>
                                        <p:cTn id="11" dur="500"/>
                                        <p:tgtEl>
                                          <p:spTgt spid="22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6">
                                            <p:txEl>
                                              <p:pRg st="2" end="2"/>
                                            </p:txEl>
                                          </p:spTgt>
                                        </p:tgtEl>
                                        <p:attrNameLst>
                                          <p:attrName>style.visibility</p:attrName>
                                        </p:attrNameLst>
                                      </p:cBhvr>
                                      <p:to>
                                        <p:strVal val="visible"/>
                                      </p:to>
                                    </p:set>
                                    <p:animEffect transition="in" filter="fade">
                                      <p:cBhvr>
                                        <p:cTn id="15" dur="500"/>
                                        <p:tgtEl>
                                          <p:spTgt spid="2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30"/>
        <p:cNvGrpSpPr/>
        <p:nvPr/>
      </p:nvGrpSpPr>
      <p:grpSpPr>
        <a:xfrm>
          <a:off x="0" y="0"/>
          <a:ext cx="0" cy="0"/>
          <a:chOff x="0" y="0"/>
          <a:chExt cx="0" cy="0"/>
        </a:xfrm>
      </p:grpSpPr>
      <p:pic>
        <p:nvPicPr>
          <p:cNvPr id="238" name="Picture 23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40" name="Picture 23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42" name="Oval 24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44" name="Picture 24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46" name="Picture 24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48" name="Rectangle 24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0" name="Rectangle 249">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1" name="Google Shape;231;p43"/>
          <p:cNvSpPr txBox="1">
            <a:spLocks noGrp="1"/>
          </p:cNvSpPr>
          <p:nvPr>
            <p:ph type="title"/>
          </p:nvPr>
        </p:nvSpPr>
        <p:spPr>
          <a:xfrm>
            <a:off x="486697" y="471949"/>
            <a:ext cx="4641143" cy="1216741"/>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a:solidFill>
                  <a:srgbClr val="EBEBEB"/>
                </a:solidFill>
              </a:rPr>
              <a:t>Future Aspects	</a:t>
            </a:r>
          </a:p>
        </p:txBody>
      </p:sp>
      <p:sp>
        <p:nvSpPr>
          <p:cNvPr id="232" name="Google Shape;232;p43"/>
          <p:cNvSpPr txBox="1">
            <a:spLocks noGrp="1"/>
          </p:cNvSpPr>
          <p:nvPr>
            <p:ph type="body" idx="1"/>
          </p:nvPr>
        </p:nvSpPr>
        <p:spPr>
          <a:xfrm>
            <a:off x="486697" y="1828800"/>
            <a:ext cx="4641142" cy="2839064"/>
          </a:xfrm>
          <a:prstGeom prst="rect">
            <a:avLst/>
          </a:prstGeom>
        </p:spPr>
        <p:txBody>
          <a:bodyPr spcFirstLastPara="1" vert="horz" lIns="91440" tIns="45720" rIns="91440" bIns="45720" rtlCol="0" anchorCtr="0">
            <a:normAutofit/>
          </a:bodyPr>
          <a:lstStyle/>
          <a:p>
            <a:pPr marL="457200" lvl="0" indent="-323850" defTabSz="457200">
              <a:lnSpc>
                <a:spcPct val="90000"/>
              </a:lnSpc>
              <a:spcBef>
                <a:spcPts val="1000"/>
              </a:spcBef>
              <a:buSzPct val="80000"/>
              <a:buFont typeface="Wingdings 3" charset="2"/>
              <a:buChar char=""/>
            </a:pPr>
            <a:r>
              <a:rPr lang="en-US" sz="1200" dirty="0">
                <a:solidFill>
                  <a:srgbClr val="FFFFFF"/>
                </a:solidFill>
                <a:sym typeface="Times New Roman"/>
              </a:rPr>
              <a:t>Expansion of Classifications: While the current model provides classification into broad categories of hotel images, there is scope for expanding the classification to include more specific subcategories. This could involve identifying and classifying different types of hotel rooms, amenities, or architectural features. </a:t>
            </a:r>
          </a:p>
          <a:p>
            <a:pPr marL="457200" lvl="0" indent="-323850" defTabSz="457200">
              <a:lnSpc>
                <a:spcPct val="90000"/>
              </a:lnSpc>
              <a:spcBef>
                <a:spcPts val="1000"/>
              </a:spcBef>
              <a:buSzPct val="80000"/>
              <a:buFont typeface="Wingdings 3" charset="2"/>
              <a:buChar char=""/>
            </a:pPr>
            <a:r>
              <a:rPr lang="en-US" sz="1200" dirty="0">
                <a:solidFill>
                  <a:srgbClr val="FFFFFF"/>
                </a:solidFill>
                <a:sym typeface="Times New Roman"/>
              </a:rPr>
              <a:t>Integration of User Feedback: Incorporating user feedback and reviews can significantly enhance the accuracy and relevance of the hotel-image classification model. By analyzing user sentiments and preferences expressed in reviews, the model can learn to better understand and classify hotel images based on user expectations and experiences.</a:t>
            </a:r>
          </a:p>
          <a:p>
            <a:pPr marL="457200" lvl="0" indent="0" defTabSz="457200">
              <a:lnSpc>
                <a:spcPct val="90000"/>
              </a:lnSpc>
              <a:spcBef>
                <a:spcPts val="1000"/>
              </a:spcBef>
              <a:buSzPct val="80000"/>
              <a:buFont typeface="Wingdings 3" charset="2"/>
              <a:buChar char=""/>
            </a:pPr>
            <a:endParaRPr lang="en-US" sz="1200" dirty="0">
              <a:solidFill>
                <a:srgbClr val="FFFFFF"/>
              </a:solidFill>
              <a:sym typeface="Times New Roman"/>
            </a:endParaRPr>
          </a:p>
        </p:txBody>
      </p:sp>
      <p:sp>
        <p:nvSpPr>
          <p:cNvPr id="252"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1980"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34" name="Picture 233" descr="High-rise building amidst skyscrapers">
            <a:extLst>
              <a:ext uri="{FF2B5EF4-FFF2-40B4-BE49-F238E27FC236}">
                <a16:creationId xmlns:a16="http://schemas.microsoft.com/office/drawing/2014/main" id="{7156A8C4-C602-750B-3599-5BDACEBCD121}"/>
              </a:ext>
            </a:extLst>
          </p:cNvPr>
          <p:cNvPicPr>
            <a:picLocks noChangeAspect="1"/>
          </p:cNvPicPr>
          <p:nvPr/>
        </p:nvPicPr>
        <p:blipFill rotWithShape="1">
          <a:blip r:embed="rId8"/>
          <a:srcRect l="28192" r="17529"/>
          <a:stretch/>
        </p:blipFill>
        <p:spPr>
          <a:xfrm>
            <a:off x="5421881" y="10"/>
            <a:ext cx="3722434" cy="514349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2">
                                            <p:txEl>
                                              <p:pRg st="0" end="0"/>
                                            </p:txEl>
                                          </p:spTgt>
                                        </p:tgtEl>
                                        <p:attrNameLst>
                                          <p:attrName>style.visibility</p:attrName>
                                        </p:attrNameLst>
                                      </p:cBhvr>
                                      <p:to>
                                        <p:strVal val="visible"/>
                                      </p:to>
                                    </p:set>
                                    <p:animEffect transition="in" filter="fade">
                                      <p:cBhvr>
                                        <p:cTn id="7" dur="500"/>
                                        <p:tgtEl>
                                          <p:spTgt spid="23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2">
                                            <p:txEl>
                                              <p:pRg st="1" end="1"/>
                                            </p:txEl>
                                          </p:spTgt>
                                        </p:tgtEl>
                                        <p:attrNameLst>
                                          <p:attrName>style.visibility</p:attrName>
                                        </p:attrNameLst>
                                      </p:cBhvr>
                                      <p:to>
                                        <p:strVal val="visible"/>
                                      </p:to>
                                    </p:set>
                                    <p:animEffect transition="in" filter="fade">
                                      <p:cBhvr>
                                        <p:cTn id="11" dur="500"/>
                                        <p:tgtEl>
                                          <p:spTgt spid="23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36"/>
        <p:cNvGrpSpPr/>
        <p:nvPr/>
      </p:nvGrpSpPr>
      <p:grpSpPr>
        <a:xfrm>
          <a:off x="0" y="0"/>
          <a:ext cx="0" cy="0"/>
          <a:chOff x="0" y="0"/>
          <a:chExt cx="0" cy="0"/>
        </a:xfrm>
      </p:grpSpPr>
      <p:pic>
        <p:nvPicPr>
          <p:cNvPr id="243" name="Picture 242">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45" name="Picture 244">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47" name="Oval 246">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49" name="Picture 248">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51" name="Picture 250">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53" name="Rectangle 252">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5" name="Rectangle 254">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7" name="Google Shape;237;p44"/>
          <p:cNvSpPr txBox="1">
            <a:spLocks noGrp="1"/>
          </p:cNvSpPr>
          <p:nvPr>
            <p:ph type="body" idx="1"/>
          </p:nvPr>
        </p:nvSpPr>
        <p:spPr>
          <a:xfrm>
            <a:off x="486697" y="1018478"/>
            <a:ext cx="4641142" cy="3649386"/>
          </a:xfrm>
          <a:prstGeom prst="rect">
            <a:avLst/>
          </a:prstGeom>
        </p:spPr>
        <p:txBody>
          <a:bodyPr spcFirstLastPara="1" vert="horz" lIns="91440" tIns="45720" rIns="91440" bIns="45720" rtlCol="0" anchorCtr="0">
            <a:normAutofit/>
          </a:bodyPr>
          <a:lstStyle/>
          <a:p>
            <a:pPr marL="457200" lvl="0" indent="-323850" defTabSz="457200">
              <a:lnSpc>
                <a:spcPct val="90000"/>
              </a:lnSpc>
              <a:spcBef>
                <a:spcPts val="1000"/>
              </a:spcBef>
              <a:buSzPct val="80000"/>
              <a:buFont typeface="Wingdings 3" charset="2"/>
              <a:buChar char=""/>
            </a:pPr>
            <a:r>
              <a:rPr lang="en-US" sz="1200" dirty="0">
                <a:solidFill>
                  <a:srgbClr val="FFFFFF"/>
                </a:solidFill>
                <a:sym typeface="Times New Roman"/>
              </a:rPr>
              <a:t>Real-Time Image Classification: The current model operates on pre-uploaded hotel images. However, there is potential to develop a real-time image classification system that can analyze hotel images on the fly. This would allow users to capture and upload images directly from their mobile devices, providing instant classification results and recommendations.</a:t>
            </a:r>
          </a:p>
          <a:p>
            <a:pPr marL="457200" lvl="0" indent="-323850" defTabSz="457200">
              <a:lnSpc>
                <a:spcPct val="90000"/>
              </a:lnSpc>
              <a:spcBef>
                <a:spcPts val="1000"/>
              </a:spcBef>
              <a:buSzPct val="80000"/>
              <a:buFont typeface="Wingdings 3" charset="2"/>
              <a:buChar char=""/>
            </a:pPr>
            <a:r>
              <a:rPr lang="en-US" sz="1200" dirty="0">
                <a:solidFill>
                  <a:srgbClr val="FFFFFF"/>
                </a:solidFill>
                <a:sym typeface="Times New Roman"/>
              </a:rPr>
              <a:t>Integration with Booking Platforms: Integrating the hotel-image classification model with popular booking platforms can offer added value to users.</a:t>
            </a:r>
          </a:p>
          <a:p>
            <a:pPr marL="457200" lvl="0" indent="-323850" defTabSz="457200">
              <a:lnSpc>
                <a:spcPct val="90000"/>
              </a:lnSpc>
              <a:spcBef>
                <a:spcPts val="1000"/>
              </a:spcBef>
              <a:buSzPct val="80000"/>
              <a:buFont typeface="Wingdings 3" charset="2"/>
              <a:buChar char=""/>
            </a:pPr>
            <a:r>
              <a:rPr lang="en-US" sz="1200" dirty="0">
                <a:solidFill>
                  <a:srgbClr val="FFFFFF"/>
                </a:solidFill>
                <a:sym typeface="Times New Roman"/>
              </a:rPr>
              <a:t>Continuous Model Training and Improvement: Machine learning models thrive on continuous learning and improvement. As more data becomes available and user feedback is gathered, the model can be retrained and refined to increase its accuracy and adaptability. </a:t>
            </a:r>
          </a:p>
        </p:txBody>
      </p:sp>
      <p:sp>
        <p:nvSpPr>
          <p:cNvPr id="257"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1980"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39" name="Picture 238">
            <a:extLst>
              <a:ext uri="{FF2B5EF4-FFF2-40B4-BE49-F238E27FC236}">
                <a16:creationId xmlns:a16="http://schemas.microsoft.com/office/drawing/2014/main" id="{E9329DF5-AA18-0DE9-F6B5-6D89A00EB799}"/>
              </a:ext>
            </a:extLst>
          </p:cNvPr>
          <p:cNvPicPr>
            <a:picLocks noChangeAspect="1"/>
          </p:cNvPicPr>
          <p:nvPr/>
        </p:nvPicPr>
        <p:blipFill rotWithShape="1">
          <a:blip r:embed="rId8"/>
          <a:srcRect l="38982" r="20309"/>
          <a:stretch/>
        </p:blipFill>
        <p:spPr>
          <a:xfrm>
            <a:off x="5421881" y="10"/>
            <a:ext cx="3722434" cy="514349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7">
                                            <p:txEl>
                                              <p:pRg st="1" end="1"/>
                                            </p:txEl>
                                          </p:spTgt>
                                        </p:tgtEl>
                                        <p:attrNameLst>
                                          <p:attrName>style.visibility</p:attrName>
                                        </p:attrNameLst>
                                      </p:cBhvr>
                                      <p:to>
                                        <p:strVal val="visible"/>
                                      </p:to>
                                    </p:set>
                                    <p:animEffect transition="in" filter="fade">
                                      <p:cBhvr>
                                        <p:cTn id="11" dur="500"/>
                                        <p:tgtEl>
                                          <p:spTgt spid="23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7">
                                            <p:txEl>
                                              <p:pRg st="2" end="2"/>
                                            </p:txEl>
                                          </p:spTgt>
                                        </p:tgtEl>
                                        <p:attrNameLst>
                                          <p:attrName>style.visibility</p:attrName>
                                        </p:attrNameLst>
                                      </p:cBhvr>
                                      <p:to>
                                        <p:strVal val="visible"/>
                                      </p:to>
                                    </p:set>
                                    <p:animEffect transition="in" filter="fade">
                                      <p:cBhvr>
                                        <p:cTn id="15" dur="500"/>
                                        <p:tgtEl>
                                          <p:spTgt spid="2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1"/>
        <p:cNvGrpSpPr/>
        <p:nvPr/>
      </p:nvGrpSpPr>
      <p:grpSpPr>
        <a:xfrm>
          <a:off x="0" y="0"/>
          <a:ext cx="0" cy="0"/>
          <a:chOff x="0" y="0"/>
          <a:chExt cx="0" cy="0"/>
        </a:xfrm>
      </p:grpSpPr>
      <p:pic>
        <p:nvPicPr>
          <p:cNvPr id="315" name="Picture 314">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317" name="Picture 316">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319" name="Oval 318">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21" name="Picture 320">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323" name="Picture 322">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325" name="Rectangle 324">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3" name="Google Shape;243;p45"/>
          <p:cNvSpPr txBox="1"/>
          <p:nvPr/>
        </p:nvSpPr>
        <p:spPr>
          <a:xfrm>
            <a:off x="484583" y="339538"/>
            <a:ext cx="7053542" cy="1050398"/>
          </a:xfrm>
          <a:prstGeom prst="rect">
            <a:avLst/>
          </a:prstGeom>
        </p:spPr>
        <p:txBody>
          <a:bodyPr spcFirstLastPara="1" vert="horz" lIns="91440" tIns="45720" rIns="91440" bIns="45720" rtlCol="0" anchor="t" anchorCtr="0">
            <a:normAutofit/>
          </a:bodyPr>
          <a:lstStyle/>
          <a:p>
            <a:pPr marL="0" lvl="0" indent="0">
              <a:spcBef>
                <a:spcPct val="0"/>
              </a:spcBef>
              <a:spcAft>
                <a:spcPts val="600"/>
              </a:spcAft>
              <a:buClr>
                <a:schemeClr val="dk1"/>
              </a:buClr>
              <a:buSzPts val="990"/>
            </a:pPr>
            <a:r>
              <a:rPr lang="en-US" sz="4200" b="0" i="0" kern="1200" dirty="0">
                <a:solidFill>
                  <a:schemeClr val="tx2"/>
                </a:solidFill>
                <a:latin typeface="+mj-lt"/>
                <a:ea typeface="+mj-ea"/>
                <a:cs typeface="+mj-cs"/>
                <a:sym typeface="Economica"/>
              </a:rPr>
              <a:t>Individual Contributions</a:t>
            </a:r>
          </a:p>
          <a:p>
            <a:pPr marL="0" lvl="0" indent="0">
              <a:spcBef>
                <a:spcPct val="0"/>
              </a:spcBef>
              <a:spcAft>
                <a:spcPts val="600"/>
              </a:spcAft>
            </a:pPr>
            <a:endParaRPr lang="en-US" sz="4200" b="0" i="0" kern="1200" dirty="0">
              <a:solidFill>
                <a:schemeClr val="tx2"/>
              </a:solidFill>
              <a:latin typeface="+mj-lt"/>
              <a:ea typeface="+mj-ea"/>
              <a:cs typeface="+mj-cs"/>
              <a:sym typeface="Open Sans"/>
            </a:endParaRPr>
          </a:p>
        </p:txBody>
      </p:sp>
      <p:sp>
        <p:nvSpPr>
          <p:cNvPr id="242" name="Google Shape;242;p45"/>
          <p:cNvSpPr txBox="1">
            <a:spLocks noGrp="1"/>
          </p:cNvSpPr>
          <p:nvPr>
            <p:ph type="body" idx="1"/>
          </p:nvPr>
        </p:nvSpPr>
        <p:spPr>
          <a:xfrm>
            <a:off x="827484" y="1539688"/>
            <a:ext cx="7312906" cy="3146611"/>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300" dirty="0" err="1">
                <a:sym typeface="Times New Roman"/>
              </a:rPr>
              <a:t>Vidushi</a:t>
            </a:r>
            <a:r>
              <a:rPr lang="en-US" sz="1300" dirty="0">
                <a:sym typeface="Times New Roman"/>
              </a:rPr>
              <a:t> Sharma</a:t>
            </a:r>
            <a:endParaRPr lang="en-US" sz="1300" dirty="0">
              <a:sym typeface="Arial"/>
            </a:endParaRPr>
          </a:p>
          <a:p>
            <a:pPr marL="0" lvl="0" indent="0" defTabSz="457200">
              <a:lnSpc>
                <a:spcPct val="90000"/>
              </a:lnSpc>
              <a:spcBef>
                <a:spcPts val="1000"/>
              </a:spcBef>
              <a:buSzPct val="80000"/>
              <a:buFont typeface="Wingdings 3" charset="2"/>
              <a:buChar char=""/>
            </a:pPr>
            <a:r>
              <a:rPr lang="en-US" sz="1300" dirty="0">
                <a:sym typeface="Times New Roman"/>
              </a:rPr>
              <a:t>Aim</a:t>
            </a:r>
            <a:r>
              <a:rPr lang="en-US" sz="1300" dirty="0"/>
              <a:t>: </a:t>
            </a:r>
            <a:r>
              <a:rPr lang="en-US" sz="1300" dirty="0">
                <a:sym typeface="Times New Roman"/>
              </a:rPr>
              <a:t>Model Selection and Performance Testing</a:t>
            </a:r>
          </a:p>
          <a:p>
            <a:pPr marL="0" lvl="0" indent="0" defTabSz="457200">
              <a:lnSpc>
                <a:spcPct val="90000"/>
              </a:lnSpc>
              <a:spcBef>
                <a:spcPts val="1000"/>
              </a:spcBef>
              <a:buSzPct val="80000"/>
              <a:buFont typeface="Wingdings 3" charset="2"/>
              <a:buChar char=""/>
            </a:pPr>
            <a:r>
              <a:rPr lang="en-US" sz="1300" dirty="0">
                <a:sym typeface="Times New Roman"/>
              </a:rPr>
              <a:t>Objective:   1) To study the different CNN models and test them, Train Model (</a:t>
            </a:r>
            <a:r>
              <a:rPr lang="en-US" sz="1300" dirty="0" err="1">
                <a:sym typeface="Times New Roman"/>
              </a:rPr>
              <a:t>ResNet</a:t>
            </a:r>
            <a:r>
              <a:rPr lang="en-US" sz="1300" dirty="0">
                <a:sym typeface="Times New Roman"/>
              </a:rPr>
              <a:t>)</a:t>
            </a:r>
          </a:p>
          <a:p>
            <a:pPr marL="0" lvl="0" indent="0" defTabSz="457200">
              <a:lnSpc>
                <a:spcPct val="90000"/>
              </a:lnSpc>
              <a:spcBef>
                <a:spcPts val="1000"/>
              </a:spcBef>
              <a:buSzPct val="80000"/>
              <a:buFont typeface="Wingdings 3" charset="2"/>
              <a:buChar char=""/>
            </a:pPr>
            <a:r>
              <a:rPr lang="en-US" sz="1300" dirty="0">
                <a:sym typeface="Times New Roman"/>
              </a:rPr>
              <a:t>Contribution: </a:t>
            </a:r>
          </a:p>
          <a:p>
            <a:pPr marL="1047750" lvl="0" indent="0" defTabSz="457200">
              <a:lnSpc>
                <a:spcPct val="90000"/>
              </a:lnSpc>
              <a:spcBef>
                <a:spcPts val="1000"/>
              </a:spcBef>
              <a:buSzPct val="80000"/>
              <a:buFont typeface="Wingdings 3" charset="2"/>
              <a:buChar char=""/>
            </a:pPr>
            <a:r>
              <a:rPr lang="en-US" sz="1300" dirty="0">
                <a:sym typeface="Times New Roman"/>
              </a:rPr>
              <a:t>Select different image classification algorithms, such as Convolutional Neural Networks (CNNs), and test their performance on the hotel image dataset.</a:t>
            </a:r>
          </a:p>
          <a:p>
            <a:pPr marL="1047750" lvl="0" indent="0" defTabSz="457200">
              <a:lnSpc>
                <a:spcPct val="90000"/>
              </a:lnSpc>
              <a:spcBef>
                <a:spcPts val="1000"/>
              </a:spcBef>
              <a:buSzPct val="80000"/>
              <a:buFont typeface="Wingdings 3" charset="2"/>
              <a:buChar char=""/>
            </a:pPr>
            <a:r>
              <a:rPr lang="en-US" sz="1300" dirty="0">
                <a:sym typeface="Times New Roman"/>
              </a:rPr>
              <a:t>Evaluate the effectiveness of each algorithm by measuring metrics like accuracy, precision, recall, and F1 score on the test dataset.</a:t>
            </a:r>
          </a:p>
          <a:p>
            <a:pPr marL="1047750" lvl="0" indent="0" defTabSz="457200">
              <a:lnSpc>
                <a:spcPct val="90000"/>
              </a:lnSpc>
              <a:spcBef>
                <a:spcPts val="1000"/>
              </a:spcBef>
              <a:buSzPct val="80000"/>
              <a:buFont typeface="Wingdings 3" charset="2"/>
              <a:buChar char=""/>
            </a:pPr>
            <a:r>
              <a:rPr lang="en-US" sz="1300" dirty="0">
                <a:sym typeface="Times New Roman"/>
              </a:rPr>
              <a:t>Choose the most effective algorithm based on its performance metrics.</a:t>
            </a:r>
          </a:p>
        </p:txBody>
      </p:sp>
    </p:spTree>
    <p:extLst>
      <p:ext uri="{BB962C8B-B14F-4D97-AF65-F5344CB8AC3E}">
        <p14:creationId xmlns:p14="http://schemas.microsoft.com/office/powerpoint/2010/main" val="1880079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7"/>
        <p:cNvGrpSpPr/>
        <p:nvPr/>
      </p:nvGrpSpPr>
      <p:grpSpPr>
        <a:xfrm>
          <a:off x="0" y="0"/>
          <a:ext cx="0" cy="0"/>
          <a:chOff x="0" y="0"/>
          <a:chExt cx="0" cy="0"/>
        </a:xfrm>
      </p:grpSpPr>
      <p:pic>
        <p:nvPicPr>
          <p:cNvPr id="274" name="Picture 273">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76" name="Picture 275">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78" name="Oval 277">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80" name="Picture 279">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82" name="Picture 281">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84" name="Rectangle 283">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Google Shape;243;p45">
            <a:extLst>
              <a:ext uri="{FF2B5EF4-FFF2-40B4-BE49-F238E27FC236}">
                <a16:creationId xmlns:a16="http://schemas.microsoft.com/office/drawing/2014/main" id="{10B86482-FC61-6EB2-327A-F214DBF0E3EA}"/>
              </a:ext>
            </a:extLst>
          </p:cNvPr>
          <p:cNvSpPr txBox="1"/>
          <p:nvPr/>
        </p:nvSpPr>
        <p:spPr>
          <a:xfrm>
            <a:off x="484583" y="339538"/>
            <a:ext cx="7053542" cy="1050398"/>
          </a:xfrm>
          <a:prstGeom prst="rect">
            <a:avLst/>
          </a:prstGeom>
        </p:spPr>
        <p:txBody>
          <a:bodyPr spcFirstLastPara="1" vert="horz" lIns="91440" tIns="45720" rIns="91440" bIns="45720" rtlCol="0" anchor="t" anchorCtr="0">
            <a:normAutofit/>
          </a:bodyPr>
          <a:lstStyle/>
          <a:p>
            <a:pPr marL="0" lvl="0" indent="0">
              <a:spcBef>
                <a:spcPct val="0"/>
              </a:spcBef>
              <a:spcAft>
                <a:spcPts val="600"/>
              </a:spcAft>
              <a:buClr>
                <a:schemeClr val="dk1"/>
              </a:buClr>
              <a:buSzPts val="990"/>
            </a:pPr>
            <a:r>
              <a:rPr lang="en-US" sz="4200" b="0" i="0" kern="1200" dirty="0">
                <a:solidFill>
                  <a:schemeClr val="tx2"/>
                </a:solidFill>
                <a:latin typeface="+mj-lt"/>
                <a:ea typeface="+mj-ea"/>
                <a:cs typeface="+mj-cs"/>
                <a:sym typeface="Economica"/>
              </a:rPr>
              <a:t>Individual Contributions</a:t>
            </a:r>
          </a:p>
          <a:p>
            <a:pPr marL="0" lvl="0" indent="0">
              <a:spcBef>
                <a:spcPct val="0"/>
              </a:spcBef>
              <a:spcAft>
                <a:spcPts val="600"/>
              </a:spcAft>
            </a:pPr>
            <a:endParaRPr lang="en-US" sz="4200" b="0" i="0" kern="1200" dirty="0">
              <a:solidFill>
                <a:schemeClr val="tx2"/>
              </a:solidFill>
              <a:latin typeface="+mj-lt"/>
              <a:ea typeface="+mj-ea"/>
              <a:cs typeface="+mj-cs"/>
              <a:sym typeface="Open Sans"/>
            </a:endParaRPr>
          </a:p>
        </p:txBody>
      </p:sp>
      <p:sp>
        <p:nvSpPr>
          <p:cNvPr id="248" name="Google Shape;248;p46"/>
          <p:cNvSpPr txBox="1">
            <a:spLocks noGrp="1"/>
          </p:cNvSpPr>
          <p:nvPr>
            <p:ph type="body" idx="1"/>
          </p:nvPr>
        </p:nvSpPr>
        <p:spPr>
          <a:xfrm>
            <a:off x="827484" y="1539688"/>
            <a:ext cx="6709905" cy="3146611"/>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100" dirty="0">
                <a:sym typeface="Times New Roman"/>
              </a:rPr>
              <a:t>Sahil </a:t>
            </a:r>
            <a:r>
              <a:rPr lang="en-US" sz="1100" dirty="0" err="1">
                <a:sym typeface="Times New Roman"/>
              </a:rPr>
              <a:t>Vakkani</a:t>
            </a:r>
            <a:r>
              <a:rPr lang="en-US" sz="1100" dirty="0">
                <a:sym typeface="Times New Roman"/>
              </a:rPr>
              <a:t> </a:t>
            </a:r>
            <a:endParaRPr lang="en-US" sz="1100" dirty="0">
              <a:sym typeface="Arial"/>
            </a:endParaRPr>
          </a:p>
          <a:p>
            <a:pPr marL="0" lvl="0" indent="0" defTabSz="457200">
              <a:lnSpc>
                <a:spcPct val="90000"/>
              </a:lnSpc>
              <a:spcBef>
                <a:spcPts val="1000"/>
              </a:spcBef>
              <a:buSzPct val="80000"/>
              <a:buFont typeface="Wingdings 3" charset="2"/>
              <a:buChar char=""/>
            </a:pPr>
            <a:r>
              <a:rPr lang="en-US" sz="1100" dirty="0">
                <a:sym typeface="Times New Roman"/>
              </a:rPr>
              <a:t>Aim: Data Collection and Preprocessing</a:t>
            </a:r>
          </a:p>
          <a:p>
            <a:pPr marL="0" lvl="0" indent="0" defTabSz="457200">
              <a:lnSpc>
                <a:spcPct val="90000"/>
              </a:lnSpc>
              <a:spcBef>
                <a:spcPts val="1000"/>
              </a:spcBef>
              <a:buSzPct val="80000"/>
              <a:buFont typeface="Wingdings 3" charset="2"/>
              <a:buChar char=""/>
            </a:pPr>
            <a:r>
              <a:rPr lang="en-US" sz="1100" dirty="0">
                <a:sym typeface="Times New Roman"/>
              </a:rPr>
              <a:t>Objective:   1) To collect the required data</a:t>
            </a:r>
          </a:p>
          <a:p>
            <a:pPr marL="0" lvl="0" indent="0" defTabSz="457200">
              <a:lnSpc>
                <a:spcPct val="90000"/>
              </a:lnSpc>
              <a:spcBef>
                <a:spcPts val="1000"/>
              </a:spcBef>
              <a:buSzPct val="80000"/>
              <a:buNone/>
            </a:pPr>
            <a:r>
              <a:rPr lang="en-US" sz="1100" dirty="0">
                <a:sym typeface="Times New Roman"/>
              </a:rPr>
              <a:t>	 	2) To preprocess the collected data.  Train Model (</a:t>
            </a:r>
            <a:r>
              <a:rPr lang="en-US" sz="1100" dirty="0" err="1">
                <a:sym typeface="Times New Roman"/>
              </a:rPr>
              <a:t>AlexNet</a:t>
            </a:r>
            <a:r>
              <a:rPr lang="en-US" sz="1100" dirty="0">
                <a:sym typeface="Times New Roman"/>
              </a:rPr>
              <a:t>)</a:t>
            </a:r>
          </a:p>
          <a:p>
            <a:pPr marL="0" lvl="0" indent="0" defTabSz="457200">
              <a:lnSpc>
                <a:spcPct val="90000"/>
              </a:lnSpc>
              <a:spcBef>
                <a:spcPts val="1000"/>
              </a:spcBef>
              <a:buSzPct val="80000"/>
              <a:buFont typeface="Wingdings 3" charset="2"/>
              <a:buChar char=""/>
            </a:pPr>
            <a:r>
              <a:rPr lang="en-US" sz="1100" dirty="0">
                <a:sym typeface="Times New Roman"/>
              </a:rPr>
              <a:t>Contribution: </a:t>
            </a:r>
          </a:p>
          <a:p>
            <a:pPr marL="1371600" lvl="0" indent="-323850" defTabSz="457200">
              <a:lnSpc>
                <a:spcPct val="90000"/>
              </a:lnSpc>
              <a:spcBef>
                <a:spcPts val="1000"/>
              </a:spcBef>
              <a:buSzPct val="80000"/>
              <a:buFont typeface="Wingdings 3" charset="2"/>
              <a:buChar char=""/>
            </a:pPr>
            <a:r>
              <a:rPr lang="en-US" sz="1100" dirty="0">
                <a:sym typeface="Times New Roman"/>
              </a:rPr>
              <a:t>Collect a large dataset of hotel images with labels for different categories such as lobby, guest room, restaurant, pool, etc. This dataset will be used for training and evaluating the model.</a:t>
            </a:r>
          </a:p>
          <a:p>
            <a:pPr marL="1371600" lvl="0" indent="-323850" defTabSz="457200">
              <a:lnSpc>
                <a:spcPct val="90000"/>
              </a:lnSpc>
              <a:spcBef>
                <a:spcPts val="1000"/>
              </a:spcBef>
              <a:buSzPct val="80000"/>
              <a:buFont typeface="Wingdings 3" charset="2"/>
              <a:buChar char=""/>
            </a:pPr>
            <a:r>
              <a:rPr lang="en-US" sz="1100" dirty="0">
                <a:sym typeface="Times New Roman"/>
              </a:rPr>
              <a:t>Preprocess the dataset by resizing the images to a consistent resolution, normalizing pixel values, and applying any necessary transformations or augmentations. Split the dataset into training and testing subsets</a:t>
            </a:r>
          </a:p>
          <a:p>
            <a:pPr marL="0" lvl="0" indent="0" defTabSz="457200">
              <a:lnSpc>
                <a:spcPct val="90000"/>
              </a:lnSpc>
              <a:spcBef>
                <a:spcPts val="1000"/>
              </a:spcBef>
              <a:buSzPct val="80000"/>
              <a:buFont typeface="Wingdings 3" charset="2"/>
              <a:buChar char=""/>
            </a:pPr>
            <a:endParaRPr lang="en-US" sz="1100" dirty="0">
              <a:sym typeface="Times New Roman"/>
            </a:endParaRPr>
          </a:p>
          <a:p>
            <a:pPr marL="0" lvl="0" indent="0" defTabSz="457200">
              <a:lnSpc>
                <a:spcPct val="90000"/>
              </a:lnSpc>
              <a:spcBef>
                <a:spcPts val="1000"/>
              </a:spcBef>
              <a:buSzPct val="80000"/>
              <a:buFont typeface="Wingdings 3" charset="2"/>
              <a:buChar char=""/>
            </a:pPr>
            <a:endParaRPr lang="en-US" sz="1100" dirty="0">
              <a:sym typeface="Times New Roman"/>
            </a:endParaRPr>
          </a:p>
          <a:p>
            <a:pPr marL="0" lvl="0" indent="0" defTabSz="457200">
              <a:lnSpc>
                <a:spcPct val="90000"/>
              </a:lnSpc>
              <a:spcBef>
                <a:spcPts val="1000"/>
              </a:spcBef>
              <a:buSzPct val="80000"/>
              <a:buFont typeface="Wingdings 3" charset="2"/>
              <a:buChar char=""/>
            </a:pPr>
            <a:endParaRPr lang="en-US" sz="11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2"/>
        <p:cNvGrpSpPr/>
        <p:nvPr/>
      </p:nvGrpSpPr>
      <p:grpSpPr>
        <a:xfrm>
          <a:off x="0" y="0"/>
          <a:ext cx="0" cy="0"/>
          <a:chOff x="0" y="0"/>
          <a:chExt cx="0" cy="0"/>
        </a:xfrm>
      </p:grpSpPr>
      <p:pic>
        <p:nvPicPr>
          <p:cNvPr id="258" name="Picture 25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60" name="Picture 25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62" name="Oval 26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4" name="Picture 26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66" name="Picture 26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68" name="Rectangle 26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Google Shape;243;p45">
            <a:extLst>
              <a:ext uri="{FF2B5EF4-FFF2-40B4-BE49-F238E27FC236}">
                <a16:creationId xmlns:a16="http://schemas.microsoft.com/office/drawing/2014/main" id="{358D9E4D-28FE-7C2C-34DC-9043CE4276A6}"/>
              </a:ext>
            </a:extLst>
          </p:cNvPr>
          <p:cNvSpPr txBox="1"/>
          <p:nvPr/>
        </p:nvSpPr>
        <p:spPr>
          <a:xfrm>
            <a:off x="484583" y="339538"/>
            <a:ext cx="7053542" cy="1050398"/>
          </a:xfrm>
          <a:prstGeom prst="rect">
            <a:avLst/>
          </a:prstGeom>
        </p:spPr>
        <p:txBody>
          <a:bodyPr spcFirstLastPara="1" vert="horz" lIns="91440" tIns="45720" rIns="91440" bIns="45720" rtlCol="0" anchor="t" anchorCtr="0">
            <a:normAutofit/>
          </a:bodyPr>
          <a:lstStyle/>
          <a:p>
            <a:pPr marL="0" lvl="0" indent="0">
              <a:spcBef>
                <a:spcPct val="0"/>
              </a:spcBef>
              <a:spcAft>
                <a:spcPts val="600"/>
              </a:spcAft>
              <a:buClr>
                <a:schemeClr val="dk1"/>
              </a:buClr>
              <a:buSzPts val="990"/>
            </a:pPr>
            <a:r>
              <a:rPr lang="en-US" sz="4200" b="0" i="0" kern="1200" dirty="0">
                <a:solidFill>
                  <a:schemeClr val="tx2"/>
                </a:solidFill>
                <a:latin typeface="+mj-lt"/>
                <a:ea typeface="+mj-ea"/>
                <a:cs typeface="+mj-cs"/>
                <a:sym typeface="Economica"/>
              </a:rPr>
              <a:t>Individual Contributions</a:t>
            </a:r>
          </a:p>
          <a:p>
            <a:pPr marL="0" lvl="0" indent="0">
              <a:spcBef>
                <a:spcPct val="0"/>
              </a:spcBef>
              <a:spcAft>
                <a:spcPts val="600"/>
              </a:spcAft>
            </a:pPr>
            <a:endParaRPr lang="en-US" sz="4200" b="0" i="0" kern="1200" dirty="0">
              <a:solidFill>
                <a:schemeClr val="tx2"/>
              </a:solidFill>
              <a:latin typeface="+mj-lt"/>
              <a:ea typeface="+mj-ea"/>
              <a:cs typeface="+mj-cs"/>
              <a:sym typeface="Open Sans"/>
            </a:endParaRPr>
          </a:p>
        </p:txBody>
      </p:sp>
      <p:sp>
        <p:nvSpPr>
          <p:cNvPr id="253" name="Google Shape;253;p47"/>
          <p:cNvSpPr txBox="1">
            <a:spLocks noGrp="1"/>
          </p:cNvSpPr>
          <p:nvPr>
            <p:ph type="body" idx="1"/>
          </p:nvPr>
        </p:nvSpPr>
        <p:spPr>
          <a:xfrm>
            <a:off x="827484" y="1539688"/>
            <a:ext cx="6709905" cy="3146611"/>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200" dirty="0">
                <a:sym typeface="Times New Roman"/>
              </a:rPr>
              <a:t>Venkatesh Shirbhate</a:t>
            </a:r>
            <a:endParaRPr lang="en-US" sz="1200" dirty="0">
              <a:sym typeface="Arial"/>
            </a:endParaRPr>
          </a:p>
          <a:p>
            <a:pPr marL="0" lvl="0" indent="0" defTabSz="457200">
              <a:lnSpc>
                <a:spcPct val="90000"/>
              </a:lnSpc>
              <a:spcBef>
                <a:spcPts val="1000"/>
              </a:spcBef>
              <a:buSzPct val="80000"/>
              <a:buFont typeface="Wingdings 3" charset="2"/>
              <a:buChar char=""/>
            </a:pPr>
            <a:endParaRPr lang="en-US" sz="1200" dirty="0">
              <a:sym typeface="Arial"/>
            </a:endParaRPr>
          </a:p>
          <a:p>
            <a:pPr marL="0" lvl="0" indent="0" defTabSz="457200">
              <a:lnSpc>
                <a:spcPct val="90000"/>
              </a:lnSpc>
              <a:spcBef>
                <a:spcPts val="1000"/>
              </a:spcBef>
              <a:buSzPct val="80000"/>
              <a:buFont typeface="Wingdings 3" charset="2"/>
              <a:buChar char=""/>
            </a:pPr>
            <a:r>
              <a:rPr lang="en-US" sz="1200" dirty="0">
                <a:sym typeface="Times New Roman"/>
              </a:rPr>
              <a:t>Aim</a:t>
            </a:r>
            <a:r>
              <a:rPr lang="en-US" sz="1200" dirty="0"/>
              <a:t>: </a:t>
            </a:r>
            <a:r>
              <a:rPr lang="en-US" sz="1200" dirty="0">
                <a:sym typeface="Times New Roman"/>
              </a:rPr>
              <a:t>Model Development and Training</a:t>
            </a:r>
          </a:p>
          <a:p>
            <a:pPr marL="0" lvl="0" indent="0" defTabSz="457200">
              <a:lnSpc>
                <a:spcPct val="90000"/>
              </a:lnSpc>
              <a:spcBef>
                <a:spcPts val="1000"/>
              </a:spcBef>
              <a:buSzPct val="80000"/>
              <a:buFont typeface="Wingdings 3" charset="2"/>
              <a:buChar char=""/>
            </a:pPr>
            <a:r>
              <a:rPr lang="en-US" sz="1200" dirty="0">
                <a:sym typeface="Times New Roman"/>
              </a:rPr>
              <a:t>Objective:   1) To develop and train the model (</a:t>
            </a:r>
            <a:r>
              <a:rPr lang="en-US" sz="1200" dirty="0" err="1">
                <a:sym typeface="Times New Roman"/>
              </a:rPr>
              <a:t>MobileNet</a:t>
            </a:r>
            <a:r>
              <a:rPr lang="en-US" sz="1200" dirty="0">
                <a:sym typeface="Times New Roman"/>
              </a:rPr>
              <a:t>, VGG16, Custom(shared))</a:t>
            </a:r>
          </a:p>
          <a:p>
            <a:pPr marL="0" lvl="0" indent="0" defTabSz="457200">
              <a:lnSpc>
                <a:spcPct val="90000"/>
              </a:lnSpc>
              <a:spcBef>
                <a:spcPts val="1000"/>
              </a:spcBef>
              <a:buSzPct val="80000"/>
              <a:buFont typeface="Wingdings 3" charset="2"/>
              <a:buChar char=""/>
            </a:pPr>
            <a:r>
              <a:rPr lang="en-US" sz="1200" dirty="0">
                <a:sym typeface="Times New Roman"/>
              </a:rPr>
              <a:t>Contribution: </a:t>
            </a:r>
          </a:p>
          <a:p>
            <a:pPr marL="1371600" lvl="0" indent="-323850" defTabSz="457200">
              <a:lnSpc>
                <a:spcPct val="90000"/>
              </a:lnSpc>
              <a:spcBef>
                <a:spcPts val="1000"/>
              </a:spcBef>
              <a:buSzPct val="80000"/>
              <a:buFont typeface="Wingdings 3" charset="2"/>
              <a:buChar char=""/>
            </a:pPr>
            <a:r>
              <a:rPr lang="en-US" sz="1200" dirty="0">
                <a:sym typeface="Times New Roman"/>
              </a:rPr>
              <a:t>Based on the selected algorithm and feature analysis results, develop a model architecture suitable for hotel image classification.</a:t>
            </a:r>
          </a:p>
          <a:p>
            <a:pPr marL="1371600" lvl="0" indent="-323850" defTabSz="457200">
              <a:lnSpc>
                <a:spcPct val="90000"/>
              </a:lnSpc>
              <a:spcBef>
                <a:spcPts val="1000"/>
              </a:spcBef>
              <a:buSzPct val="80000"/>
              <a:buFont typeface="Wingdings 3" charset="2"/>
              <a:buChar char=""/>
            </a:pPr>
            <a:r>
              <a:rPr lang="en-US" sz="1200" dirty="0">
                <a:sym typeface="Times New Roman"/>
              </a:rPr>
              <a:t>Train the model using the preprocessed dataset, considering the appropriate loss function, optimizer, and learning rate.</a:t>
            </a:r>
          </a:p>
          <a:p>
            <a:pPr marL="1371600" lvl="0" indent="-323850" defTabSz="457200">
              <a:lnSpc>
                <a:spcPct val="90000"/>
              </a:lnSpc>
              <a:spcBef>
                <a:spcPts val="1000"/>
              </a:spcBef>
              <a:buSzPct val="80000"/>
              <a:buFont typeface="Wingdings 3" charset="2"/>
              <a:buChar char=""/>
            </a:pPr>
            <a:r>
              <a:rPr lang="en-US" sz="1200" dirty="0">
                <a:sym typeface="Times New Roman"/>
              </a:rPr>
              <a:t>Monitor the training process and adjust the hyperparameters if needed to improve model performance.</a:t>
            </a:r>
          </a:p>
          <a:p>
            <a:pPr marL="1371600" lvl="0" indent="0" defTabSz="457200">
              <a:lnSpc>
                <a:spcPct val="90000"/>
              </a:lnSpc>
              <a:spcBef>
                <a:spcPts val="1000"/>
              </a:spcBef>
              <a:buSzPct val="80000"/>
              <a:buFont typeface="Wingdings 3" charset="2"/>
              <a:buChar char=""/>
            </a:pPr>
            <a:endParaRPr lang="en-US" sz="1200" dirty="0">
              <a:sym typeface="Times New Roman"/>
            </a:endParaRPr>
          </a:p>
          <a:p>
            <a:pPr marL="0" lvl="0" indent="0" defTabSz="457200">
              <a:lnSpc>
                <a:spcPct val="90000"/>
              </a:lnSpc>
              <a:spcBef>
                <a:spcPts val="1000"/>
              </a:spcBef>
              <a:buSzPct val="80000"/>
              <a:buFont typeface="Wingdings 3" charset="2"/>
              <a:buChar char=""/>
            </a:pPr>
            <a:endParaRPr lang="en-US" sz="1200" dirty="0">
              <a:sym typeface="Times New Roman"/>
            </a:endParaRPr>
          </a:p>
          <a:p>
            <a:pPr marL="0" lvl="0" indent="0" defTabSz="457200">
              <a:lnSpc>
                <a:spcPct val="90000"/>
              </a:lnSpc>
              <a:spcBef>
                <a:spcPts val="1000"/>
              </a:spcBef>
              <a:buSzPct val="80000"/>
              <a:buFont typeface="Wingdings 3" charset="2"/>
              <a:buChar char=""/>
            </a:pPr>
            <a:endParaRPr lang="en-US" sz="1200" dirty="0">
              <a:sym typeface="Times New Roman"/>
            </a:endParaRPr>
          </a:p>
          <a:p>
            <a:pPr marL="0" lvl="0" indent="0" defTabSz="457200">
              <a:lnSpc>
                <a:spcPct val="90000"/>
              </a:lnSpc>
              <a:spcBef>
                <a:spcPts val="1000"/>
              </a:spcBef>
              <a:buSzPct val="80000"/>
              <a:buFont typeface="Wingdings 3" charset="2"/>
              <a:buChar char=""/>
            </a:pPr>
            <a:endParaRPr lang="en-US" sz="12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7"/>
        <p:cNvGrpSpPr/>
        <p:nvPr/>
      </p:nvGrpSpPr>
      <p:grpSpPr>
        <a:xfrm>
          <a:off x="0" y="0"/>
          <a:ext cx="0" cy="0"/>
          <a:chOff x="0" y="0"/>
          <a:chExt cx="0" cy="0"/>
        </a:xfrm>
      </p:grpSpPr>
      <p:pic>
        <p:nvPicPr>
          <p:cNvPr id="263" name="Picture 262">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65" name="Picture 264">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67" name="Oval 266">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9" name="Picture 268">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71" name="Picture 270">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73" name="Rectangle 272">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Google Shape;243;p45">
            <a:extLst>
              <a:ext uri="{FF2B5EF4-FFF2-40B4-BE49-F238E27FC236}">
                <a16:creationId xmlns:a16="http://schemas.microsoft.com/office/drawing/2014/main" id="{11F45196-C187-9B55-5247-F165F9CBA089}"/>
              </a:ext>
            </a:extLst>
          </p:cNvPr>
          <p:cNvSpPr txBox="1"/>
          <p:nvPr/>
        </p:nvSpPr>
        <p:spPr>
          <a:xfrm>
            <a:off x="484583" y="339538"/>
            <a:ext cx="7053542" cy="1050398"/>
          </a:xfrm>
          <a:prstGeom prst="rect">
            <a:avLst/>
          </a:prstGeom>
        </p:spPr>
        <p:txBody>
          <a:bodyPr spcFirstLastPara="1" vert="horz" lIns="91440" tIns="45720" rIns="91440" bIns="45720" rtlCol="0" anchor="t" anchorCtr="0">
            <a:normAutofit/>
          </a:bodyPr>
          <a:lstStyle/>
          <a:p>
            <a:pPr marL="0" lvl="0" indent="0">
              <a:spcBef>
                <a:spcPct val="0"/>
              </a:spcBef>
              <a:spcAft>
                <a:spcPts val="600"/>
              </a:spcAft>
              <a:buClr>
                <a:schemeClr val="dk1"/>
              </a:buClr>
              <a:buSzPts val="990"/>
            </a:pPr>
            <a:r>
              <a:rPr lang="en-US" sz="4200" b="0" i="0" kern="1200" dirty="0">
                <a:solidFill>
                  <a:schemeClr val="tx2"/>
                </a:solidFill>
                <a:latin typeface="+mj-lt"/>
                <a:ea typeface="+mj-ea"/>
                <a:cs typeface="+mj-cs"/>
                <a:sym typeface="Economica"/>
              </a:rPr>
              <a:t>Individual Contributions</a:t>
            </a:r>
          </a:p>
          <a:p>
            <a:pPr marL="0" lvl="0" indent="0">
              <a:spcBef>
                <a:spcPct val="0"/>
              </a:spcBef>
              <a:spcAft>
                <a:spcPts val="600"/>
              </a:spcAft>
            </a:pPr>
            <a:endParaRPr lang="en-US" sz="4200" b="0" i="0" kern="1200" dirty="0">
              <a:solidFill>
                <a:schemeClr val="tx2"/>
              </a:solidFill>
              <a:latin typeface="+mj-lt"/>
              <a:ea typeface="+mj-ea"/>
              <a:cs typeface="+mj-cs"/>
              <a:sym typeface="Open Sans"/>
            </a:endParaRPr>
          </a:p>
        </p:txBody>
      </p:sp>
      <p:sp>
        <p:nvSpPr>
          <p:cNvPr id="258" name="Google Shape;258;p48"/>
          <p:cNvSpPr txBox="1">
            <a:spLocks noGrp="1"/>
          </p:cNvSpPr>
          <p:nvPr>
            <p:ph type="body" idx="1"/>
          </p:nvPr>
        </p:nvSpPr>
        <p:spPr>
          <a:xfrm>
            <a:off x="827484" y="1539688"/>
            <a:ext cx="6709905" cy="3146611"/>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900" dirty="0">
                <a:sym typeface="Times New Roman"/>
              </a:rPr>
              <a:t>Adnan </a:t>
            </a:r>
            <a:r>
              <a:rPr lang="en-US" sz="900" dirty="0" err="1">
                <a:sym typeface="Times New Roman"/>
              </a:rPr>
              <a:t>Nazmuddin</a:t>
            </a:r>
            <a:r>
              <a:rPr lang="en-US" sz="900" dirty="0">
                <a:sym typeface="Arial"/>
              </a:rPr>
              <a:t> </a:t>
            </a:r>
          </a:p>
          <a:p>
            <a:pPr marL="0" lvl="0" indent="0" defTabSz="457200">
              <a:lnSpc>
                <a:spcPct val="90000"/>
              </a:lnSpc>
              <a:spcBef>
                <a:spcPts val="1000"/>
              </a:spcBef>
              <a:buSzPct val="80000"/>
              <a:buFont typeface="Wingdings 3" charset="2"/>
              <a:buChar char=""/>
            </a:pPr>
            <a:endParaRPr lang="en-US" sz="900" dirty="0">
              <a:sym typeface="Arial"/>
            </a:endParaRPr>
          </a:p>
          <a:p>
            <a:pPr marL="0" lvl="0" indent="0" defTabSz="457200">
              <a:lnSpc>
                <a:spcPct val="90000"/>
              </a:lnSpc>
              <a:spcBef>
                <a:spcPts val="1000"/>
              </a:spcBef>
              <a:buSzPct val="80000"/>
              <a:buFont typeface="Wingdings 3" charset="2"/>
              <a:buChar char=""/>
            </a:pPr>
            <a:r>
              <a:rPr lang="en-US" sz="900" dirty="0">
                <a:sym typeface="Times New Roman"/>
              </a:rPr>
              <a:t>Aim</a:t>
            </a:r>
            <a:r>
              <a:rPr lang="en-US" sz="900" dirty="0"/>
              <a:t>: </a:t>
            </a:r>
            <a:r>
              <a:rPr lang="en-US" sz="900" dirty="0">
                <a:sym typeface="Times New Roman"/>
              </a:rPr>
              <a:t>Model Deployment and Application</a:t>
            </a:r>
          </a:p>
          <a:p>
            <a:pPr marL="0" lvl="0" indent="0" defTabSz="457200">
              <a:lnSpc>
                <a:spcPct val="90000"/>
              </a:lnSpc>
              <a:spcBef>
                <a:spcPts val="1000"/>
              </a:spcBef>
              <a:buSzPct val="80000"/>
              <a:buFont typeface="Wingdings 3" charset="2"/>
              <a:buChar char=""/>
            </a:pPr>
            <a:r>
              <a:rPr lang="en-US" sz="900" dirty="0">
                <a:sym typeface="Times New Roman"/>
              </a:rPr>
              <a:t>Objective:   1) To deploy the customized model (custom shared)</a:t>
            </a:r>
          </a:p>
          <a:p>
            <a:pPr marL="0" lvl="0" indent="0" defTabSz="457200">
              <a:lnSpc>
                <a:spcPct val="90000"/>
              </a:lnSpc>
              <a:spcBef>
                <a:spcPts val="1000"/>
              </a:spcBef>
              <a:buSzPct val="80000"/>
              <a:buNone/>
            </a:pPr>
            <a:r>
              <a:rPr lang="en-US" sz="900" dirty="0">
                <a:sym typeface="Times New Roman"/>
              </a:rPr>
              <a:t>	         2) To develop User friendly Application (</a:t>
            </a:r>
            <a:r>
              <a:rPr lang="en-US" sz="900" dirty="0" err="1">
                <a:sym typeface="Times New Roman"/>
              </a:rPr>
              <a:t>StreamLit</a:t>
            </a:r>
            <a:r>
              <a:rPr lang="en-US" sz="900" dirty="0">
                <a:sym typeface="Times New Roman"/>
              </a:rPr>
              <a:t>)</a:t>
            </a:r>
          </a:p>
          <a:p>
            <a:pPr marL="0" lvl="0" indent="0" defTabSz="457200">
              <a:lnSpc>
                <a:spcPct val="90000"/>
              </a:lnSpc>
              <a:spcBef>
                <a:spcPts val="1000"/>
              </a:spcBef>
              <a:buSzPct val="80000"/>
              <a:buFont typeface="Wingdings 3" charset="2"/>
              <a:buChar char=""/>
            </a:pPr>
            <a:r>
              <a:rPr lang="en-US" sz="900" dirty="0">
                <a:sym typeface="Times New Roman"/>
              </a:rPr>
              <a:t>Contribution: </a:t>
            </a:r>
          </a:p>
          <a:p>
            <a:pPr marL="1371600" lvl="0" indent="-315634" defTabSz="457200">
              <a:lnSpc>
                <a:spcPct val="90000"/>
              </a:lnSpc>
              <a:spcBef>
                <a:spcPts val="1000"/>
              </a:spcBef>
              <a:buSzPct val="80000"/>
              <a:buFont typeface="Wingdings 3" charset="2"/>
              <a:buChar char=""/>
            </a:pPr>
            <a:r>
              <a:rPr lang="en-US" sz="900" dirty="0">
                <a:sym typeface="Times New Roman"/>
              </a:rPr>
              <a:t>Once the model achieves satisfactory performance, deploy it to a production environment where it can be used to classify hotel images into different categories.</a:t>
            </a:r>
          </a:p>
          <a:p>
            <a:pPr marL="1371600" lvl="0" indent="-315634" defTabSz="457200">
              <a:lnSpc>
                <a:spcPct val="90000"/>
              </a:lnSpc>
              <a:spcBef>
                <a:spcPts val="1000"/>
              </a:spcBef>
              <a:buSzPct val="80000"/>
              <a:buFont typeface="Wingdings 3" charset="2"/>
              <a:buChar char=""/>
            </a:pPr>
            <a:r>
              <a:rPr lang="en-US" sz="900" dirty="0">
                <a:sym typeface="Times New Roman"/>
              </a:rPr>
              <a:t>Develop a user-friendly interface or application that allows users to upload hotel images and receive predictions for the corresponding categories.</a:t>
            </a:r>
          </a:p>
          <a:p>
            <a:pPr marL="1371600" lvl="0" indent="-315634" defTabSz="457200">
              <a:lnSpc>
                <a:spcPct val="90000"/>
              </a:lnSpc>
              <a:spcBef>
                <a:spcPts val="1000"/>
              </a:spcBef>
              <a:buSzPct val="80000"/>
              <a:buFont typeface="Wingdings 3" charset="2"/>
              <a:buChar char=""/>
            </a:pPr>
            <a:r>
              <a:rPr lang="en-US" sz="900" dirty="0">
                <a:sym typeface="Times New Roman"/>
              </a:rPr>
              <a:t>Continuously monitor and evaluate the model's performance in the real-world application and make improvements as necessary.</a:t>
            </a:r>
          </a:p>
          <a:p>
            <a:pPr marL="0" lvl="0" indent="0" defTabSz="457200">
              <a:lnSpc>
                <a:spcPct val="90000"/>
              </a:lnSpc>
              <a:spcBef>
                <a:spcPts val="1000"/>
              </a:spcBef>
              <a:buSzPct val="80000"/>
              <a:buFont typeface="Wingdings 3" charset="2"/>
              <a:buChar char=""/>
            </a:pPr>
            <a:endParaRPr lang="en-US" sz="900" dirty="0">
              <a:sym typeface="Times New Roman"/>
            </a:endParaRPr>
          </a:p>
          <a:p>
            <a:pPr marL="0" lvl="0" indent="0" defTabSz="457200">
              <a:lnSpc>
                <a:spcPct val="90000"/>
              </a:lnSpc>
              <a:spcBef>
                <a:spcPts val="1000"/>
              </a:spcBef>
              <a:buSzPct val="80000"/>
              <a:buFont typeface="Wingdings 3" charset="2"/>
              <a:buChar char=""/>
            </a:pPr>
            <a:endParaRPr lang="en-US" sz="900" dirty="0">
              <a:sym typeface="Times New Roman"/>
            </a:endParaRPr>
          </a:p>
          <a:p>
            <a:pPr marL="0" lvl="0" indent="0" defTabSz="457200">
              <a:lnSpc>
                <a:spcPct val="90000"/>
              </a:lnSpc>
              <a:spcBef>
                <a:spcPts val="1000"/>
              </a:spcBef>
              <a:buSzPct val="80000"/>
              <a:buFont typeface="Wingdings 3" charset="2"/>
              <a:buChar char=""/>
            </a:pPr>
            <a:endParaRPr lang="en-US" sz="9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2"/>
        <p:cNvGrpSpPr/>
        <p:nvPr/>
      </p:nvGrpSpPr>
      <p:grpSpPr>
        <a:xfrm>
          <a:off x="0" y="0"/>
          <a:ext cx="0" cy="0"/>
          <a:chOff x="0" y="0"/>
          <a:chExt cx="0" cy="0"/>
        </a:xfrm>
      </p:grpSpPr>
      <p:pic>
        <p:nvPicPr>
          <p:cNvPr id="269" name="Picture 26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71" name="Picture 27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73" name="Oval 27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75" name="Picture 27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77" name="Picture 27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79" name="Rectangle 27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81" name="Rectangle 280">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5" name="Picture 264" descr="An arrow pointing right">
            <a:extLst>
              <a:ext uri="{FF2B5EF4-FFF2-40B4-BE49-F238E27FC236}">
                <a16:creationId xmlns:a16="http://schemas.microsoft.com/office/drawing/2014/main" id="{143EC53B-2CB1-2DC3-791E-82CD4B1B3BD0}"/>
              </a:ext>
            </a:extLst>
          </p:cNvPr>
          <p:cNvPicPr>
            <a:picLocks noChangeAspect="1"/>
          </p:cNvPicPr>
          <p:nvPr/>
        </p:nvPicPr>
        <p:blipFill rotWithShape="1">
          <a:blip r:embed="rId7">
            <a:alphaModFix amt="40000"/>
          </a:blip>
          <a:srcRect t="15094"/>
          <a:stretch/>
        </p:blipFill>
        <p:spPr>
          <a:xfrm>
            <a:off x="20" y="10"/>
            <a:ext cx="9143980" cy="5143490"/>
          </a:xfrm>
          <a:prstGeom prst="rect">
            <a:avLst/>
          </a:prstGeom>
        </p:spPr>
      </p:pic>
      <p:sp>
        <p:nvSpPr>
          <p:cNvPr id="263" name="Google Shape;263;p49"/>
          <p:cNvSpPr txBox="1"/>
          <p:nvPr/>
        </p:nvSpPr>
        <p:spPr>
          <a:xfrm>
            <a:off x="866216" y="1085850"/>
            <a:ext cx="6619243" cy="2497185"/>
          </a:xfrm>
          <a:prstGeom prst="rect">
            <a:avLst/>
          </a:prstGeom>
        </p:spPr>
        <p:txBody>
          <a:bodyPr spcFirstLastPara="1" vert="horz" lIns="91440" tIns="45720" rIns="91440" bIns="45720" rtlCol="0" anchor="b" anchorCtr="0">
            <a:normAutofit/>
          </a:bodyPr>
          <a:lstStyle/>
          <a:p>
            <a:pPr marL="1371600" lvl="0" indent="0">
              <a:spcBef>
                <a:spcPct val="0"/>
              </a:spcBef>
              <a:spcAft>
                <a:spcPts val="600"/>
              </a:spcAft>
            </a:pPr>
            <a:r>
              <a:rPr lang="en-US" sz="7200">
                <a:latin typeface="+mj-lt"/>
                <a:ea typeface="+mj-ea"/>
                <a:cs typeface="+mj-cs"/>
                <a:sym typeface="Economica"/>
              </a:rPr>
              <a:t>Thankyou</a:t>
            </a:r>
          </a:p>
        </p:txBody>
      </p:sp>
      <p:sp>
        <p:nvSpPr>
          <p:cNvPr id="283" name="Rectangle 28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0"/>
        <p:cNvGrpSpPr/>
        <p:nvPr/>
      </p:nvGrpSpPr>
      <p:grpSpPr>
        <a:xfrm>
          <a:off x="0" y="0"/>
          <a:ext cx="0" cy="0"/>
          <a:chOff x="0" y="0"/>
          <a:chExt cx="0" cy="0"/>
        </a:xfrm>
      </p:grpSpPr>
      <p:pic>
        <p:nvPicPr>
          <p:cNvPr id="103" name="Picture 102">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05" name="Picture 104">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07" name="Oval 106">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9" name="Picture 108">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11" name="Picture 110">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13" name="Rectangle 112">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84" name="Picture 83" descr="Many question marks on black background">
            <a:extLst>
              <a:ext uri="{FF2B5EF4-FFF2-40B4-BE49-F238E27FC236}">
                <a16:creationId xmlns:a16="http://schemas.microsoft.com/office/drawing/2014/main" id="{2E93C47D-B519-0C75-DC61-53874FE822A1}"/>
              </a:ext>
            </a:extLst>
          </p:cNvPr>
          <p:cNvPicPr>
            <a:picLocks noChangeAspect="1"/>
          </p:cNvPicPr>
          <p:nvPr/>
        </p:nvPicPr>
        <p:blipFill rotWithShape="1">
          <a:blip r:embed="rId7">
            <a:alphaModFix amt="35000"/>
          </a:blip>
          <a:srcRect t="7787"/>
          <a:stretch/>
        </p:blipFill>
        <p:spPr>
          <a:xfrm>
            <a:off x="20" y="10"/>
            <a:ext cx="9143980" cy="5143489"/>
          </a:xfrm>
          <a:prstGeom prst="rect">
            <a:avLst/>
          </a:prstGeom>
        </p:spPr>
      </p:pic>
      <p:sp>
        <p:nvSpPr>
          <p:cNvPr id="81" name="Google Shape;81;p16"/>
          <p:cNvSpPr txBox="1">
            <a:spLocks noGrp="1"/>
          </p:cNvSpPr>
          <p:nvPr>
            <p:ph type="title"/>
          </p:nvPr>
        </p:nvSpPr>
        <p:spPr>
          <a:xfrm>
            <a:off x="484583" y="339538"/>
            <a:ext cx="7053542" cy="1050398"/>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a:t>Problem Statement</a:t>
            </a:r>
          </a:p>
        </p:txBody>
      </p:sp>
      <p:sp>
        <p:nvSpPr>
          <p:cNvPr id="115" name="Rectangle 114">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2" name="Google Shape;82;p16"/>
          <p:cNvSpPr txBox="1">
            <a:spLocks noGrp="1"/>
          </p:cNvSpPr>
          <p:nvPr>
            <p:ph type="body" idx="1"/>
          </p:nvPr>
        </p:nvSpPr>
        <p:spPr>
          <a:xfrm>
            <a:off x="827484" y="1539688"/>
            <a:ext cx="6709905" cy="3146611"/>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sym typeface="Times New Roman"/>
              </a:rPr>
              <a:t>To investigate the attributes that significantly influence consumer evaluations of luxury hotel brands based on user-provided photos and to develop a deep learning-based approach to analyze and interpret these visual cues. </a:t>
            </a:r>
          </a:p>
          <a:p>
            <a:pPr marL="0" lvl="0" indent="0" defTabSz="457200">
              <a:spcBef>
                <a:spcPts val="1000"/>
              </a:spcBef>
              <a:buSzPct val="80000"/>
              <a:buFont typeface="Wingdings 3" charset="2"/>
              <a:buChar char=""/>
            </a:pPr>
            <a:r>
              <a:rPr lang="en-US" dirty="0">
                <a:sym typeface="Times New Roman"/>
              </a:rPr>
              <a:t>By addressing this problem, the study aims to bridge the gap in understanding the role of visual content in shaping consumer perceptions and provide valuable insights for brand managers to enhance their strategies and elevate guest experiences in the luxury hotel domain.</a:t>
            </a:r>
          </a:p>
          <a:p>
            <a:pPr marL="0" lvl="0" indent="0" defTabSz="457200">
              <a:spcBef>
                <a:spcPts val="1000"/>
              </a:spcBef>
              <a:buSzPct val="80000"/>
              <a:buFont typeface="Wingdings 3" charset="2"/>
              <a:buChar char=""/>
            </a:pPr>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animEffect transition="in" filter="fade">
                                      <p:cBhvr>
                                        <p:cTn id="7" dur="500"/>
                                        <p:tgtEl>
                                          <p:spTgt spid="8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2">
                                            <p:txEl>
                                              <p:pRg st="1" end="1"/>
                                            </p:txEl>
                                          </p:spTgt>
                                        </p:tgtEl>
                                        <p:attrNameLst>
                                          <p:attrName>style.visibility</p:attrName>
                                        </p:attrNameLst>
                                      </p:cBhvr>
                                      <p:to>
                                        <p:strVal val="visible"/>
                                      </p:to>
                                    </p:set>
                                    <p:animEffect transition="in" filter="fade">
                                      <p:cBhvr>
                                        <p:cTn id="11" dur="500"/>
                                        <p:tgtEl>
                                          <p:spTgt spid="8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663" y="19007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IN"/>
              <a:t>Literature Review</a:t>
            </a:r>
          </a:p>
        </p:txBody>
      </p:sp>
      <p:graphicFrame>
        <p:nvGraphicFramePr>
          <p:cNvPr id="88" name="Google Shape;88;p17"/>
          <p:cNvGraphicFramePr/>
          <p:nvPr>
            <p:extLst>
              <p:ext uri="{D42A27DB-BD31-4B8C-83A1-F6EECF244321}">
                <p14:modId xmlns:p14="http://schemas.microsoft.com/office/powerpoint/2010/main" val="3681447136"/>
              </p:ext>
            </p:extLst>
          </p:nvPr>
        </p:nvGraphicFramePr>
        <p:xfrm>
          <a:off x="311688" y="1210125"/>
          <a:ext cx="8520625" cy="3440900"/>
        </p:xfrm>
        <a:graphic>
          <a:graphicData uri="http://schemas.openxmlformats.org/drawingml/2006/table">
            <a:tbl>
              <a:tblPr>
                <a:tableStyleId>{5940675A-B579-460E-94D1-54222C63F5DA}</a:tableStyleId>
              </a:tblPr>
              <a:tblGrid>
                <a:gridCol w="532525">
                  <a:extLst>
                    <a:ext uri="{9D8B030D-6E8A-4147-A177-3AD203B41FA5}">
                      <a16:colId xmlns:a16="http://schemas.microsoft.com/office/drawing/2014/main" val="20000"/>
                    </a:ext>
                  </a:extLst>
                </a:gridCol>
                <a:gridCol w="1585275">
                  <a:extLst>
                    <a:ext uri="{9D8B030D-6E8A-4147-A177-3AD203B41FA5}">
                      <a16:colId xmlns:a16="http://schemas.microsoft.com/office/drawing/2014/main" val="20001"/>
                    </a:ext>
                  </a:extLst>
                </a:gridCol>
                <a:gridCol w="1597600">
                  <a:extLst>
                    <a:ext uri="{9D8B030D-6E8A-4147-A177-3AD203B41FA5}">
                      <a16:colId xmlns:a16="http://schemas.microsoft.com/office/drawing/2014/main" val="20002"/>
                    </a:ext>
                  </a:extLst>
                </a:gridCol>
                <a:gridCol w="1597600">
                  <a:extLst>
                    <a:ext uri="{9D8B030D-6E8A-4147-A177-3AD203B41FA5}">
                      <a16:colId xmlns:a16="http://schemas.microsoft.com/office/drawing/2014/main" val="20003"/>
                    </a:ext>
                  </a:extLst>
                </a:gridCol>
                <a:gridCol w="1597600">
                  <a:extLst>
                    <a:ext uri="{9D8B030D-6E8A-4147-A177-3AD203B41FA5}">
                      <a16:colId xmlns:a16="http://schemas.microsoft.com/office/drawing/2014/main" val="20004"/>
                    </a:ext>
                  </a:extLst>
                </a:gridCol>
                <a:gridCol w="1610025">
                  <a:extLst>
                    <a:ext uri="{9D8B030D-6E8A-4147-A177-3AD203B41FA5}">
                      <a16:colId xmlns:a16="http://schemas.microsoft.com/office/drawing/2014/main" val="20005"/>
                    </a:ext>
                  </a:extLst>
                </a:gridCol>
              </a:tblGrid>
              <a:tr h="437225">
                <a:tc>
                  <a:txBody>
                    <a:bodyPr/>
                    <a:lstStyle/>
                    <a:p>
                      <a:pPr marL="0" lvl="0" indent="0" algn="l" rtl="0">
                        <a:lnSpc>
                          <a:spcPct val="115000"/>
                        </a:lnSpc>
                        <a:spcBef>
                          <a:spcPts val="0"/>
                        </a:spcBef>
                        <a:spcAft>
                          <a:spcPts val="0"/>
                        </a:spcAft>
                        <a:buNone/>
                      </a:pPr>
                      <a:r>
                        <a:rPr lang="en" sz="1050"/>
                        <a:t>Sr. No.</a:t>
                      </a:r>
                      <a:endParaRPr sz="1050"/>
                    </a:p>
                  </a:txBody>
                  <a:tcPr marL="68575" marR="68575" marT="68575" marB="68575">
                    <a:solidFill>
                      <a:schemeClr val="bg1"/>
                    </a:solidFill>
                  </a:tcPr>
                </a:tc>
                <a:tc>
                  <a:txBody>
                    <a:bodyPr/>
                    <a:lstStyle/>
                    <a:p>
                      <a:pPr marL="0" lvl="0" indent="0" algn="l" rtl="0">
                        <a:lnSpc>
                          <a:spcPct val="115000"/>
                        </a:lnSpc>
                        <a:spcBef>
                          <a:spcPts val="0"/>
                        </a:spcBef>
                        <a:spcAft>
                          <a:spcPts val="0"/>
                        </a:spcAft>
                        <a:buNone/>
                      </a:pPr>
                      <a:r>
                        <a:rPr lang="en" sz="1050"/>
                        <a:t>Name of Publication</a:t>
                      </a:r>
                      <a:endParaRPr sz="1050"/>
                    </a:p>
                  </a:txBody>
                  <a:tcPr marL="68575" marR="68575" marT="68575" marB="68575">
                    <a:solidFill>
                      <a:schemeClr val="bg1"/>
                    </a:solidFill>
                  </a:tcPr>
                </a:tc>
                <a:tc>
                  <a:txBody>
                    <a:bodyPr/>
                    <a:lstStyle/>
                    <a:p>
                      <a:pPr marL="0" lvl="0" indent="0" algn="l" rtl="0">
                        <a:lnSpc>
                          <a:spcPct val="115000"/>
                        </a:lnSpc>
                        <a:spcBef>
                          <a:spcPts val="0"/>
                        </a:spcBef>
                        <a:spcAft>
                          <a:spcPts val="0"/>
                        </a:spcAft>
                        <a:buNone/>
                      </a:pPr>
                      <a:r>
                        <a:rPr lang="en" sz="1050"/>
                        <a:t>Objective</a:t>
                      </a:r>
                      <a:endParaRPr sz="1050"/>
                    </a:p>
                  </a:txBody>
                  <a:tcPr marL="68575" marR="68575" marT="68575" marB="68575">
                    <a:solidFill>
                      <a:schemeClr val="bg1"/>
                    </a:solidFill>
                  </a:tcPr>
                </a:tc>
                <a:tc>
                  <a:txBody>
                    <a:bodyPr/>
                    <a:lstStyle/>
                    <a:p>
                      <a:pPr marL="0" lvl="0" indent="0" algn="l" rtl="0">
                        <a:lnSpc>
                          <a:spcPct val="115000"/>
                        </a:lnSpc>
                        <a:spcBef>
                          <a:spcPts val="0"/>
                        </a:spcBef>
                        <a:spcAft>
                          <a:spcPts val="0"/>
                        </a:spcAft>
                        <a:buNone/>
                      </a:pPr>
                      <a:r>
                        <a:rPr lang="en" sz="1050"/>
                        <a:t>Approaches</a:t>
                      </a:r>
                      <a:endParaRPr sz="1050"/>
                    </a:p>
                  </a:txBody>
                  <a:tcPr marL="68575" marR="68575" marT="68575" marB="68575">
                    <a:solidFill>
                      <a:schemeClr val="bg1"/>
                    </a:solidFill>
                  </a:tcPr>
                </a:tc>
                <a:tc>
                  <a:txBody>
                    <a:bodyPr/>
                    <a:lstStyle/>
                    <a:p>
                      <a:pPr marL="0" lvl="0" indent="0" algn="l" rtl="0">
                        <a:lnSpc>
                          <a:spcPct val="115000"/>
                        </a:lnSpc>
                        <a:spcBef>
                          <a:spcPts val="0"/>
                        </a:spcBef>
                        <a:spcAft>
                          <a:spcPts val="0"/>
                        </a:spcAft>
                        <a:buNone/>
                      </a:pPr>
                      <a:r>
                        <a:rPr lang="en" sz="1050"/>
                        <a:t>Result</a:t>
                      </a:r>
                      <a:endParaRPr sz="1050"/>
                    </a:p>
                  </a:txBody>
                  <a:tcPr marL="68575" marR="68575" marT="68575" marB="68575">
                    <a:solidFill>
                      <a:schemeClr val="bg1"/>
                    </a:solidFill>
                  </a:tcPr>
                </a:tc>
                <a:tc>
                  <a:txBody>
                    <a:bodyPr/>
                    <a:lstStyle/>
                    <a:p>
                      <a:pPr marL="0" lvl="0" indent="0" algn="l" rtl="0">
                        <a:lnSpc>
                          <a:spcPct val="115000"/>
                        </a:lnSpc>
                        <a:spcBef>
                          <a:spcPts val="0"/>
                        </a:spcBef>
                        <a:spcAft>
                          <a:spcPts val="0"/>
                        </a:spcAft>
                        <a:buNone/>
                      </a:pPr>
                      <a:r>
                        <a:rPr lang="en" sz="1050" dirty="0"/>
                        <a:t>Research Gap</a:t>
                      </a:r>
                      <a:endParaRPr sz="1050" dirty="0"/>
                    </a:p>
                  </a:txBody>
                  <a:tcPr marL="68575" marR="68575" marT="68575" marB="68575">
                    <a:solidFill>
                      <a:schemeClr val="bg1"/>
                    </a:solidFill>
                  </a:tcPr>
                </a:tc>
                <a:extLst>
                  <a:ext uri="{0D108BD9-81ED-4DB2-BD59-A6C34878D82A}">
                    <a16:rowId xmlns:a16="http://schemas.microsoft.com/office/drawing/2014/main" val="10000"/>
                  </a:ext>
                </a:extLst>
              </a:tr>
              <a:tr h="2952150">
                <a:tc>
                  <a:txBody>
                    <a:bodyPr/>
                    <a:lstStyle/>
                    <a:p>
                      <a:pPr marL="0" lvl="0" indent="0" algn="l" rtl="0">
                        <a:lnSpc>
                          <a:spcPct val="115000"/>
                        </a:lnSpc>
                        <a:spcBef>
                          <a:spcPts val="0"/>
                        </a:spcBef>
                        <a:spcAft>
                          <a:spcPts val="0"/>
                        </a:spcAft>
                        <a:buNone/>
                      </a:pPr>
                      <a:r>
                        <a:rPr lang="en" sz="1050">
                          <a:solidFill>
                            <a:schemeClr val="bg1"/>
                          </a:solidFill>
                        </a:rPr>
                        <a:t>1</a:t>
                      </a:r>
                      <a:endParaRPr sz="1050">
                        <a:solidFill>
                          <a:schemeClr val="bg1"/>
                        </a:solidFill>
                      </a:endParaRPr>
                    </a:p>
                  </a:txBody>
                  <a:tcPr marL="68575" marR="68575" marT="68575" marB="68575">
                    <a:solidFill>
                      <a:schemeClr val="tx1">
                        <a:lumMod val="85000"/>
                      </a:schemeClr>
                    </a:solidFill>
                  </a:tcPr>
                </a:tc>
                <a:tc>
                  <a:txBody>
                    <a:bodyPr/>
                    <a:lstStyle/>
                    <a:p>
                      <a:pPr marL="0" lvl="0" indent="0" algn="l" rtl="0">
                        <a:lnSpc>
                          <a:spcPct val="115000"/>
                        </a:lnSpc>
                        <a:spcBef>
                          <a:spcPts val="0"/>
                        </a:spcBef>
                        <a:spcAft>
                          <a:spcPts val="0"/>
                        </a:spcAft>
                        <a:buNone/>
                      </a:pPr>
                      <a:r>
                        <a:rPr lang="en" sz="850">
                          <a:solidFill>
                            <a:schemeClr val="bg1"/>
                          </a:solidFill>
                        </a:rPr>
                        <a:t>Evaluation of Luxury Hotel Brands: “An Image-Based Analysis"</a:t>
                      </a:r>
                      <a:endParaRPr sz="850">
                        <a:solidFill>
                          <a:schemeClr val="bg1"/>
                        </a:solidFill>
                      </a:endParaRPr>
                    </a:p>
                  </a:txBody>
                  <a:tcPr marL="68575" marR="68575" marT="68575" marB="68575">
                    <a:solidFill>
                      <a:schemeClr val="tx1">
                        <a:lumMod val="85000"/>
                      </a:schemeClr>
                    </a:solidFill>
                  </a:tcPr>
                </a:tc>
                <a:tc>
                  <a:txBody>
                    <a:bodyPr/>
                    <a:lstStyle/>
                    <a:p>
                      <a:pPr marL="0" lvl="0" indent="0" algn="l" rtl="0">
                        <a:lnSpc>
                          <a:spcPct val="115000"/>
                        </a:lnSpc>
                        <a:spcBef>
                          <a:spcPts val="0"/>
                        </a:spcBef>
                        <a:spcAft>
                          <a:spcPts val="0"/>
                        </a:spcAft>
                        <a:buNone/>
                      </a:pPr>
                      <a:r>
                        <a:rPr lang="en" sz="850" dirty="0">
                          <a:solidFill>
                            <a:schemeClr val="bg1"/>
                          </a:solidFill>
                        </a:rPr>
                        <a:t>To explore the factors that drive content creation behavior on social networking sites (SNSs) from a commitment perspective. The researchers aimed to investigate the effects of both affective and normative commitments on content creation behavior.</a:t>
                      </a:r>
                      <a:endParaRPr sz="850" dirty="0">
                        <a:solidFill>
                          <a:schemeClr val="bg1"/>
                        </a:solidFill>
                      </a:endParaRPr>
                    </a:p>
                  </a:txBody>
                  <a:tcPr marL="68575" marR="68575" marT="68575" marB="68575">
                    <a:solidFill>
                      <a:schemeClr val="tx1">
                        <a:lumMod val="85000"/>
                      </a:schemeClr>
                    </a:solidFill>
                  </a:tcPr>
                </a:tc>
                <a:tc>
                  <a:txBody>
                    <a:bodyPr/>
                    <a:lstStyle/>
                    <a:p>
                      <a:pPr marL="0" lvl="0" indent="0" algn="l" rtl="0">
                        <a:lnSpc>
                          <a:spcPct val="115000"/>
                        </a:lnSpc>
                        <a:spcBef>
                          <a:spcPts val="0"/>
                        </a:spcBef>
                        <a:spcAft>
                          <a:spcPts val="0"/>
                        </a:spcAft>
                        <a:buNone/>
                      </a:pPr>
                      <a:r>
                        <a:rPr lang="en" sz="850" dirty="0">
                          <a:solidFill>
                            <a:schemeClr val="bg1"/>
                          </a:solidFill>
                        </a:rPr>
                        <a:t>The researchers collected data through an online survey of 423 SNS users in China. They used structural equation modeling (SEM) to test their proposed model and hypotheses.</a:t>
                      </a:r>
                      <a:endParaRPr sz="850" dirty="0">
                        <a:solidFill>
                          <a:schemeClr val="bg1"/>
                        </a:solidFill>
                      </a:endParaRPr>
                    </a:p>
                  </a:txBody>
                  <a:tcPr marL="68575" marR="68575" marT="68575" marB="68575">
                    <a:solidFill>
                      <a:schemeClr val="tx1">
                        <a:lumMod val="85000"/>
                      </a:schemeClr>
                    </a:solidFill>
                  </a:tcPr>
                </a:tc>
                <a:tc>
                  <a:txBody>
                    <a:bodyPr/>
                    <a:lstStyle/>
                    <a:p>
                      <a:pPr marL="0" lvl="0" indent="0" algn="l" rtl="0">
                        <a:lnSpc>
                          <a:spcPct val="115000"/>
                        </a:lnSpc>
                        <a:spcBef>
                          <a:spcPts val="0"/>
                        </a:spcBef>
                        <a:spcAft>
                          <a:spcPts val="0"/>
                        </a:spcAft>
                        <a:buNone/>
                      </a:pPr>
                      <a:r>
                        <a:rPr lang="en" sz="850">
                          <a:solidFill>
                            <a:schemeClr val="bg1"/>
                          </a:solidFill>
                        </a:rPr>
                        <a:t>The results of the study suggest that both affective and normative commitments have a significant positive effect on content creation behavior on SNSs. Affective commitment, which is the emotional attachment to the SNS, was found to be the strongest predictor of content creation behavior. </a:t>
                      </a:r>
                      <a:endParaRPr sz="850">
                        <a:solidFill>
                          <a:schemeClr val="bg1"/>
                        </a:solidFill>
                      </a:endParaRPr>
                    </a:p>
                  </a:txBody>
                  <a:tcPr marL="68575" marR="68575" marT="68575" marB="68575">
                    <a:solidFill>
                      <a:schemeClr val="tx1">
                        <a:lumMod val="85000"/>
                      </a:schemeClr>
                    </a:solidFill>
                  </a:tcPr>
                </a:tc>
                <a:tc>
                  <a:txBody>
                    <a:bodyPr/>
                    <a:lstStyle/>
                    <a:p>
                      <a:pPr marL="457200" lvl="0" indent="-298450" algn="l" rtl="0">
                        <a:lnSpc>
                          <a:spcPct val="115000"/>
                        </a:lnSpc>
                        <a:spcBef>
                          <a:spcPts val="1200"/>
                        </a:spcBef>
                        <a:spcAft>
                          <a:spcPts val="0"/>
                        </a:spcAft>
                        <a:buSzPts val="1100"/>
                        <a:buChar char="●"/>
                      </a:pPr>
                      <a:r>
                        <a:rPr lang="en" sz="850" dirty="0">
                          <a:solidFill>
                            <a:schemeClr val="bg1"/>
                          </a:solidFill>
                        </a:rPr>
                        <a:t>Limited scope of image analysis.</a:t>
                      </a:r>
                      <a:endParaRPr sz="850" dirty="0">
                        <a:solidFill>
                          <a:schemeClr val="bg1"/>
                        </a:solidFill>
                      </a:endParaRPr>
                    </a:p>
                    <a:p>
                      <a:pPr marL="457200" lvl="0" indent="-298450" algn="l" rtl="0">
                        <a:lnSpc>
                          <a:spcPct val="115000"/>
                        </a:lnSpc>
                        <a:spcBef>
                          <a:spcPts val="0"/>
                        </a:spcBef>
                        <a:spcAft>
                          <a:spcPts val="0"/>
                        </a:spcAft>
                        <a:buSzPts val="1100"/>
                        <a:buChar char="●"/>
                      </a:pPr>
                      <a:r>
                        <a:rPr lang="en" sz="850" dirty="0">
                          <a:solidFill>
                            <a:schemeClr val="bg1"/>
                          </a:solidFill>
                        </a:rPr>
                        <a:t>Regional differences in luxury hotel brand perception</a:t>
                      </a:r>
                      <a:endParaRPr sz="850" dirty="0">
                        <a:solidFill>
                          <a:schemeClr val="bg1"/>
                        </a:solidFill>
                      </a:endParaRPr>
                    </a:p>
                    <a:p>
                      <a:pPr marL="457200" lvl="0" indent="-298450" algn="l" rtl="0">
                        <a:lnSpc>
                          <a:spcPct val="115000"/>
                        </a:lnSpc>
                        <a:spcBef>
                          <a:spcPts val="0"/>
                        </a:spcBef>
                        <a:spcAft>
                          <a:spcPts val="0"/>
                        </a:spcAft>
                        <a:buSzPts val="1100"/>
                        <a:buChar char="●"/>
                      </a:pPr>
                      <a:r>
                        <a:rPr lang="en" sz="850" dirty="0">
                          <a:solidFill>
                            <a:schemeClr val="bg1"/>
                          </a:solidFill>
                        </a:rPr>
                        <a:t>Consumer preferences for luxury hotel brands</a:t>
                      </a:r>
                      <a:endParaRPr sz="850" dirty="0">
                        <a:solidFill>
                          <a:schemeClr val="bg1"/>
                        </a:solidFill>
                      </a:endParaRPr>
                    </a:p>
                    <a:p>
                      <a:pPr marL="457200" lvl="0" indent="-298450" algn="l" rtl="0">
                        <a:lnSpc>
                          <a:spcPct val="115000"/>
                        </a:lnSpc>
                        <a:spcBef>
                          <a:spcPts val="0"/>
                        </a:spcBef>
                        <a:spcAft>
                          <a:spcPts val="0"/>
                        </a:spcAft>
                        <a:buSzPts val="1100"/>
                        <a:buChar char="●"/>
                      </a:pPr>
                      <a:r>
                        <a:rPr lang="en" sz="850" dirty="0">
                          <a:solidFill>
                            <a:schemeClr val="bg1"/>
                          </a:solidFill>
                        </a:rPr>
                        <a:t>Methodological limitations of image-based analysis</a:t>
                      </a:r>
                      <a:endParaRPr sz="850" dirty="0">
                        <a:solidFill>
                          <a:schemeClr val="bg1"/>
                        </a:solidFill>
                      </a:endParaRPr>
                    </a:p>
                    <a:p>
                      <a:pPr marL="457200" lvl="0" indent="-298450" algn="l" rtl="0">
                        <a:lnSpc>
                          <a:spcPct val="115000"/>
                        </a:lnSpc>
                        <a:spcBef>
                          <a:spcPts val="0"/>
                        </a:spcBef>
                        <a:spcAft>
                          <a:spcPts val="0"/>
                        </a:spcAft>
                        <a:buSzPts val="1100"/>
                        <a:buChar char="●"/>
                      </a:pPr>
                      <a:r>
                        <a:rPr lang="en" sz="850" dirty="0">
                          <a:solidFill>
                            <a:schemeClr val="bg1"/>
                          </a:solidFill>
                        </a:rPr>
                        <a:t>Limited sample size</a:t>
                      </a:r>
                      <a:endParaRPr sz="850" dirty="0">
                        <a:solidFill>
                          <a:schemeClr val="bg1"/>
                        </a:solidFill>
                      </a:endParaRPr>
                    </a:p>
                  </a:txBody>
                  <a:tcPr marL="68575" marR="68575" marT="68575" marB="68575">
                    <a:solidFill>
                      <a:schemeClr val="tx1">
                        <a:lumMod val="85000"/>
                      </a:schemeClr>
                    </a:solidFil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92"/>
        <p:cNvGrpSpPr/>
        <p:nvPr/>
      </p:nvGrpSpPr>
      <p:grpSpPr>
        <a:xfrm>
          <a:off x="0" y="0"/>
          <a:ext cx="0" cy="0"/>
          <a:chOff x="0" y="0"/>
          <a:chExt cx="0" cy="0"/>
        </a:xfrm>
      </p:grpSpPr>
      <p:pic>
        <p:nvPicPr>
          <p:cNvPr id="98" name="Picture 97">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00" name="Picture 99">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02" name="Oval 101">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4" name="Picture 103">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06" name="Picture 105">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08" name="Rectangle 107">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0" name="Rectangle 109">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93" name="Google Shape;93;p18"/>
          <p:cNvGraphicFramePr/>
          <p:nvPr>
            <p:extLst>
              <p:ext uri="{D42A27DB-BD31-4B8C-83A1-F6EECF244321}">
                <p14:modId xmlns:p14="http://schemas.microsoft.com/office/powerpoint/2010/main" val="3626234356"/>
              </p:ext>
            </p:extLst>
          </p:nvPr>
        </p:nvGraphicFramePr>
        <p:xfrm>
          <a:off x="475786" y="453483"/>
          <a:ext cx="8185618" cy="4257497"/>
        </p:xfrm>
        <a:graphic>
          <a:graphicData uri="http://schemas.openxmlformats.org/drawingml/2006/table">
            <a:tbl>
              <a:tblPr firstRow="1" bandRow="1">
                <a:tableStyleId>{8EC20E35-A176-4012-BC5E-935CFFF8708E}</a:tableStyleId>
              </a:tblPr>
              <a:tblGrid>
                <a:gridCol w="476715">
                  <a:extLst>
                    <a:ext uri="{9D8B030D-6E8A-4147-A177-3AD203B41FA5}">
                      <a16:colId xmlns:a16="http://schemas.microsoft.com/office/drawing/2014/main" val="20000"/>
                    </a:ext>
                  </a:extLst>
                </a:gridCol>
                <a:gridCol w="1455042">
                  <a:extLst>
                    <a:ext uri="{9D8B030D-6E8A-4147-A177-3AD203B41FA5}">
                      <a16:colId xmlns:a16="http://schemas.microsoft.com/office/drawing/2014/main" val="20001"/>
                    </a:ext>
                  </a:extLst>
                </a:gridCol>
                <a:gridCol w="1552539">
                  <a:extLst>
                    <a:ext uri="{9D8B030D-6E8A-4147-A177-3AD203B41FA5}">
                      <a16:colId xmlns:a16="http://schemas.microsoft.com/office/drawing/2014/main" val="20002"/>
                    </a:ext>
                  </a:extLst>
                </a:gridCol>
                <a:gridCol w="1557582">
                  <a:extLst>
                    <a:ext uri="{9D8B030D-6E8A-4147-A177-3AD203B41FA5}">
                      <a16:colId xmlns:a16="http://schemas.microsoft.com/office/drawing/2014/main" val="20003"/>
                    </a:ext>
                  </a:extLst>
                </a:gridCol>
                <a:gridCol w="1281902">
                  <a:extLst>
                    <a:ext uri="{9D8B030D-6E8A-4147-A177-3AD203B41FA5}">
                      <a16:colId xmlns:a16="http://schemas.microsoft.com/office/drawing/2014/main" val="20004"/>
                    </a:ext>
                  </a:extLst>
                </a:gridCol>
                <a:gridCol w="1861838">
                  <a:extLst>
                    <a:ext uri="{9D8B030D-6E8A-4147-A177-3AD203B41FA5}">
                      <a16:colId xmlns:a16="http://schemas.microsoft.com/office/drawing/2014/main" val="20005"/>
                    </a:ext>
                  </a:extLst>
                </a:gridCol>
              </a:tblGrid>
              <a:tr h="592490">
                <a:tc>
                  <a:txBody>
                    <a:bodyPr/>
                    <a:lstStyle/>
                    <a:p>
                      <a:pPr marL="0" lvl="0" indent="0" algn="l" rtl="0">
                        <a:lnSpc>
                          <a:spcPct val="115000"/>
                        </a:lnSpc>
                        <a:spcBef>
                          <a:spcPts val="0"/>
                        </a:spcBef>
                        <a:spcAft>
                          <a:spcPts val="0"/>
                        </a:spcAft>
                        <a:buNone/>
                      </a:pPr>
                      <a:r>
                        <a:rPr lang="en" sz="1100" dirty="0"/>
                        <a:t>Sr. No.</a:t>
                      </a:r>
                      <a:endParaRPr sz="1100" dirty="0"/>
                    </a:p>
                  </a:txBody>
                  <a:tcPr marL="72552" marR="72552" marT="72552" marB="72552"/>
                </a:tc>
                <a:tc>
                  <a:txBody>
                    <a:bodyPr/>
                    <a:lstStyle/>
                    <a:p>
                      <a:pPr marL="0" lvl="0" indent="0" algn="l" rtl="0">
                        <a:lnSpc>
                          <a:spcPct val="115000"/>
                        </a:lnSpc>
                        <a:spcBef>
                          <a:spcPts val="0"/>
                        </a:spcBef>
                        <a:spcAft>
                          <a:spcPts val="0"/>
                        </a:spcAft>
                        <a:buNone/>
                      </a:pPr>
                      <a:r>
                        <a:rPr lang="en" sz="1100"/>
                        <a:t>Name of Publication</a:t>
                      </a:r>
                      <a:endParaRPr sz="1100"/>
                    </a:p>
                  </a:txBody>
                  <a:tcPr marL="72552" marR="72552" marT="72552" marB="72552"/>
                </a:tc>
                <a:tc>
                  <a:txBody>
                    <a:bodyPr/>
                    <a:lstStyle/>
                    <a:p>
                      <a:pPr marL="0" lvl="0" indent="0" algn="l" rtl="0">
                        <a:lnSpc>
                          <a:spcPct val="115000"/>
                        </a:lnSpc>
                        <a:spcBef>
                          <a:spcPts val="0"/>
                        </a:spcBef>
                        <a:spcAft>
                          <a:spcPts val="0"/>
                        </a:spcAft>
                        <a:buNone/>
                      </a:pPr>
                      <a:r>
                        <a:rPr lang="en" sz="1100"/>
                        <a:t>Objective</a:t>
                      </a:r>
                      <a:endParaRPr sz="1100"/>
                    </a:p>
                  </a:txBody>
                  <a:tcPr marL="72552" marR="72552" marT="72552" marB="72552"/>
                </a:tc>
                <a:tc>
                  <a:txBody>
                    <a:bodyPr/>
                    <a:lstStyle/>
                    <a:p>
                      <a:pPr marL="0" lvl="0" indent="0" algn="l" rtl="0">
                        <a:lnSpc>
                          <a:spcPct val="115000"/>
                        </a:lnSpc>
                        <a:spcBef>
                          <a:spcPts val="0"/>
                        </a:spcBef>
                        <a:spcAft>
                          <a:spcPts val="0"/>
                        </a:spcAft>
                        <a:buNone/>
                      </a:pPr>
                      <a:r>
                        <a:rPr lang="en" sz="1100"/>
                        <a:t>Approaches</a:t>
                      </a:r>
                      <a:endParaRPr sz="1100"/>
                    </a:p>
                  </a:txBody>
                  <a:tcPr marL="72552" marR="72552" marT="72552" marB="72552"/>
                </a:tc>
                <a:tc>
                  <a:txBody>
                    <a:bodyPr/>
                    <a:lstStyle/>
                    <a:p>
                      <a:pPr marL="0" lvl="0" indent="0" algn="l" rtl="0">
                        <a:lnSpc>
                          <a:spcPct val="115000"/>
                        </a:lnSpc>
                        <a:spcBef>
                          <a:spcPts val="0"/>
                        </a:spcBef>
                        <a:spcAft>
                          <a:spcPts val="0"/>
                        </a:spcAft>
                        <a:buNone/>
                      </a:pPr>
                      <a:r>
                        <a:rPr lang="en" sz="1100"/>
                        <a:t>Result</a:t>
                      </a:r>
                      <a:endParaRPr sz="1100"/>
                    </a:p>
                  </a:txBody>
                  <a:tcPr marL="72552" marR="72552" marT="72552" marB="72552"/>
                </a:tc>
                <a:tc>
                  <a:txBody>
                    <a:bodyPr/>
                    <a:lstStyle/>
                    <a:p>
                      <a:pPr marL="0" lvl="0" indent="0" algn="l" rtl="0">
                        <a:lnSpc>
                          <a:spcPct val="115000"/>
                        </a:lnSpc>
                        <a:spcBef>
                          <a:spcPts val="0"/>
                        </a:spcBef>
                        <a:spcAft>
                          <a:spcPts val="0"/>
                        </a:spcAft>
                        <a:buNone/>
                      </a:pPr>
                      <a:r>
                        <a:rPr lang="en" sz="1100"/>
                        <a:t>Research Gap</a:t>
                      </a:r>
                      <a:endParaRPr sz="1100"/>
                    </a:p>
                  </a:txBody>
                  <a:tcPr marL="72552" marR="72552" marT="72552" marB="72552"/>
                </a:tc>
                <a:extLst>
                  <a:ext uri="{0D108BD9-81ED-4DB2-BD59-A6C34878D82A}">
                    <a16:rowId xmlns:a16="http://schemas.microsoft.com/office/drawing/2014/main" val="10000"/>
                  </a:ext>
                </a:extLst>
              </a:tr>
              <a:tr h="3665007">
                <a:tc>
                  <a:txBody>
                    <a:bodyPr/>
                    <a:lstStyle/>
                    <a:p>
                      <a:pPr marL="0" lvl="0" indent="0" algn="l" rtl="0">
                        <a:lnSpc>
                          <a:spcPct val="115000"/>
                        </a:lnSpc>
                        <a:spcBef>
                          <a:spcPts val="0"/>
                        </a:spcBef>
                        <a:spcAft>
                          <a:spcPts val="0"/>
                        </a:spcAft>
                        <a:buNone/>
                      </a:pPr>
                      <a:r>
                        <a:rPr lang="en" sz="1100"/>
                        <a:t>2.</a:t>
                      </a:r>
                      <a:endParaRPr sz="1100"/>
                    </a:p>
                  </a:txBody>
                  <a:tcPr marL="72552" marR="72552" marT="72552" marB="72552"/>
                </a:tc>
                <a:tc>
                  <a:txBody>
                    <a:bodyPr/>
                    <a:lstStyle/>
                    <a:p>
                      <a:pPr marL="0" lvl="0" indent="0" algn="l" rtl="0">
                        <a:lnSpc>
                          <a:spcPct val="115000"/>
                        </a:lnSpc>
                        <a:spcBef>
                          <a:spcPts val="0"/>
                        </a:spcBef>
                        <a:spcAft>
                          <a:spcPts val="0"/>
                        </a:spcAft>
                        <a:buNone/>
                      </a:pPr>
                      <a:r>
                        <a:rPr lang="en" sz="900"/>
                        <a:t>The role of self-construal in consumers’ electronic word of mouth (eWOM) in social networking sites: A social cognitive approach.</a:t>
                      </a:r>
                      <a:endParaRPr sz="900"/>
                    </a:p>
                  </a:txBody>
                  <a:tcPr marL="72552" marR="72552" marT="72552" marB="72552"/>
                </a:tc>
                <a:tc>
                  <a:txBody>
                    <a:bodyPr/>
                    <a:lstStyle/>
                    <a:p>
                      <a:pPr marL="0" lvl="0" indent="0" algn="l" rtl="0">
                        <a:lnSpc>
                          <a:spcPct val="115000"/>
                        </a:lnSpc>
                        <a:spcBef>
                          <a:spcPts val="0"/>
                        </a:spcBef>
                        <a:spcAft>
                          <a:spcPts val="0"/>
                        </a:spcAft>
                        <a:buNone/>
                      </a:pPr>
                      <a:r>
                        <a:rPr lang="en" sz="900"/>
                        <a:t>To explore the role of self-construal in consumers' electronic word of mouth (eWOM) behavior on social networking sites. Specifically, the researchers aimed to investigate the impact of independent and interdependent self-construals on the formation of eWOM intentions, attitudes, and behaviors on SNSs.</a:t>
                      </a:r>
                      <a:endParaRPr sz="900"/>
                    </a:p>
                  </a:txBody>
                  <a:tcPr marL="72552" marR="72552" marT="72552" marB="72552"/>
                </a:tc>
                <a:tc>
                  <a:txBody>
                    <a:bodyPr/>
                    <a:lstStyle/>
                    <a:p>
                      <a:pPr marL="0" lvl="0" indent="0" algn="l" rtl="0">
                        <a:lnSpc>
                          <a:spcPct val="115000"/>
                        </a:lnSpc>
                        <a:spcBef>
                          <a:spcPts val="0"/>
                        </a:spcBef>
                        <a:spcAft>
                          <a:spcPts val="0"/>
                        </a:spcAft>
                        <a:buNone/>
                      </a:pPr>
                      <a:r>
                        <a:rPr lang="en" sz="900"/>
                        <a:t>Data collection through an online survey of 268 SNS users in South Korea. A social cognitive approach to develop and test their proposed model, which examined the relationships among self-construal, eWOM intentions, and behaviors. Analyzed the data using structural equation modeling (SEM).</a:t>
                      </a:r>
                      <a:endParaRPr sz="900"/>
                    </a:p>
                  </a:txBody>
                  <a:tcPr marL="72552" marR="72552" marT="72552" marB="72552"/>
                </a:tc>
                <a:tc>
                  <a:txBody>
                    <a:bodyPr/>
                    <a:lstStyle/>
                    <a:p>
                      <a:pPr marL="0" lvl="0" indent="0" algn="l" rtl="0">
                        <a:lnSpc>
                          <a:spcPct val="115000"/>
                        </a:lnSpc>
                        <a:spcBef>
                          <a:spcPts val="0"/>
                        </a:spcBef>
                        <a:spcAft>
                          <a:spcPts val="0"/>
                        </a:spcAft>
                        <a:buNone/>
                      </a:pPr>
                      <a:r>
                        <a:rPr lang="en" sz="900"/>
                        <a:t>Results indicate that both independent and interdependent self-construals have a significant effect on eWOM intentions, attitudes, and behaviors on SNSs. consumers with an independent self-construal were more likely to engage in eWOM behaviors on SNSs than those with an interdependent self-construal.</a:t>
                      </a:r>
                      <a:endParaRPr sz="900"/>
                    </a:p>
                  </a:txBody>
                  <a:tcPr marL="72552" marR="72552" marT="72552" marB="72552"/>
                </a:tc>
                <a:tc>
                  <a:txBody>
                    <a:bodyPr/>
                    <a:lstStyle/>
                    <a:p>
                      <a:pPr marL="457200" lvl="0" indent="-298450" algn="l" rtl="0">
                        <a:lnSpc>
                          <a:spcPct val="115000"/>
                        </a:lnSpc>
                        <a:spcBef>
                          <a:spcPts val="1200"/>
                        </a:spcBef>
                        <a:spcAft>
                          <a:spcPts val="0"/>
                        </a:spcAft>
                        <a:buSzPts val="1100"/>
                        <a:buChar char="●"/>
                      </a:pPr>
                      <a:r>
                        <a:rPr lang="en" sz="900" dirty="0"/>
                        <a:t>Limited research on the role of self-construal in eWOM behavior.</a:t>
                      </a:r>
                      <a:endParaRPr sz="900" dirty="0"/>
                    </a:p>
                    <a:p>
                      <a:pPr marL="457200" lvl="0" indent="-298450" algn="l" rtl="0">
                        <a:lnSpc>
                          <a:spcPct val="115000"/>
                        </a:lnSpc>
                        <a:spcBef>
                          <a:spcPts val="0"/>
                        </a:spcBef>
                        <a:spcAft>
                          <a:spcPts val="0"/>
                        </a:spcAft>
                        <a:buSzPts val="1100"/>
                        <a:buChar char="●"/>
                      </a:pPr>
                      <a:r>
                        <a:rPr lang="en" sz="900" dirty="0"/>
                        <a:t>Limited application of social cognitive theory to eWOM behavior.</a:t>
                      </a:r>
                      <a:endParaRPr sz="900" dirty="0"/>
                    </a:p>
                    <a:p>
                      <a:pPr marL="457200" lvl="0" indent="-298450" algn="l" rtl="0">
                        <a:lnSpc>
                          <a:spcPct val="115000"/>
                        </a:lnSpc>
                        <a:spcBef>
                          <a:spcPts val="0"/>
                        </a:spcBef>
                        <a:spcAft>
                          <a:spcPts val="0"/>
                        </a:spcAft>
                        <a:buSzPts val="1100"/>
                        <a:buChar char="●"/>
                      </a:pPr>
                      <a:r>
                        <a:rPr lang="en" sz="900" dirty="0"/>
                        <a:t>Limited research on the impact of social networking sites on eWOM behavior</a:t>
                      </a:r>
                      <a:endParaRPr sz="900" dirty="0"/>
                    </a:p>
                    <a:p>
                      <a:pPr marL="457200" lvl="0" indent="-298450" algn="l" rtl="0">
                        <a:lnSpc>
                          <a:spcPct val="115000"/>
                        </a:lnSpc>
                        <a:spcBef>
                          <a:spcPts val="0"/>
                        </a:spcBef>
                        <a:spcAft>
                          <a:spcPts val="0"/>
                        </a:spcAft>
                        <a:buSzPts val="1100"/>
                        <a:buChar char="●"/>
                      </a:pPr>
                      <a:r>
                        <a:rPr lang="en" sz="900" dirty="0"/>
                        <a:t>Limited research on the moderating effect of culture on the relationship between self-construal and eWOM behavior.</a:t>
                      </a:r>
                      <a:endParaRPr sz="900" dirty="0"/>
                    </a:p>
                    <a:p>
                      <a:pPr marL="457200" lvl="0" indent="-298450" algn="l" rtl="0">
                        <a:lnSpc>
                          <a:spcPct val="115000"/>
                        </a:lnSpc>
                        <a:spcBef>
                          <a:spcPts val="0"/>
                        </a:spcBef>
                        <a:spcAft>
                          <a:spcPts val="0"/>
                        </a:spcAft>
                        <a:buSzPts val="1100"/>
                        <a:buChar char="●"/>
                      </a:pPr>
                      <a:r>
                        <a:rPr lang="en" sz="900" dirty="0"/>
                        <a:t>Limited research on the impact of eWOM on consumer behavior.</a:t>
                      </a:r>
                      <a:endParaRPr sz="900" dirty="0"/>
                    </a:p>
                  </a:txBody>
                  <a:tcPr marL="72552" marR="72552" marT="72552" marB="72552"/>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97"/>
        <p:cNvGrpSpPr/>
        <p:nvPr/>
      </p:nvGrpSpPr>
      <p:grpSpPr>
        <a:xfrm>
          <a:off x="0" y="0"/>
          <a:ext cx="0" cy="0"/>
          <a:chOff x="0" y="0"/>
          <a:chExt cx="0" cy="0"/>
        </a:xfrm>
      </p:grpSpPr>
      <p:pic>
        <p:nvPicPr>
          <p:cNvPr id="103" name="Picture 102">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05" name="Picture 104">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07" name="Oval 106">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9" name="Picture 108">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11" name="Picture 110">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13" name="Rectangle 112">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5" name="Rectangle 114">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98" name="Google Shape;98;p19"/>
          <p:cNvGraphicFramePr/>
          <p:nvPr>
            <p:extLst>
              <p:ext uri="{D42A27DB-BD31-4B8C-83A1-F6EECF244321}">
                <p14:modId xmlns:p14="http://schemas.microsoft.com/office/powerpoint/2010/main" val="3963923932"/>
              </p:ext>
            </p:extLst>
          </p:nvPr>
        </p:nvGraphicFramePr>
        <p:xfrm>
          <a:off x="468352" y="468352"/>
          <a:ext cx="8193051" cy="4215820"/>
        </p:xfrm>
        <a:graphic>
          <a:graphicData uri="http://schemas.openxmlformats.org/drawingml/2006/table">
            <a:tbl>
              <a:tblPr firstRow="1" bandRow="1">
                <a:tableStyleId>{8EC20E35-A176-4012-BC5E-935CFFF8708E}</a:tableStyleId>
              </a:tblPr>
              <a:tblGrid>
                <a:gridCol w="459411">
                  <a:extLst>
                    <a:ext uri="{9D8B030D-6E8A-4147-A177-3AD203B41FA5}">
                      <a16:colId xmlns:a16="http://schemas.microsoft.com/office/drawing/2014/main" val="20000"/>
                    </a:ext>
                  </a:extLst>
                </a:gridCol>
                <a:gridCol w="1113874">
                  <a:extLst>
                    <a:ext uri="{9D8B030D-6E8A-4147-A177-3AD203B41FA5}">
                      <a16:colId xmlns:a16="http://schemas.microsoft.com/office/drawing/2014/main" val="20001"/>
                    </a:ext>
                  </a:extLst>
                </a:gridCol>
                <a:gridCol w="1403848">
                  <a:extLst>
                    <a:ext uri="{9D8B030D-6E8A-4147-A177-3AD203B41FA5}">
                      <a16:colId xmlns:a16="http://schemas.microsoft.com/office/drawing/2014/main" val="20002"/>
                    </a:ext>
                  </a:extLst>
                </a:gridCol>
                <a:gridCol w="1241852">
                  <a:extLst>
                    <a:ext uri="{9D8B030D-6E8A-4147-A177-3AD203B41FA5}">
                      <a16:colId xmlns:a16="http://schemas.microsoft.com/office/drawing/2014/main" val="20003"/>
                    </a:ext>
                  </a:extLst>
                </a:gridCol>
                <a:gridCol w="1267771">
                  <a:extLst>
                    <a:ext uri="{9D8B030D-6E8A-4147-A177-3AD203B41FA5}">
                      <a16:colId xmlns:a16="http://schemas.microsoft.com/office/drawing/2014/main" val="20004"/>
                    </a:ext>
                  </a:extLst>
                </a:gridCol>
                <a:gridCol w="2706295">
                  <a:extLst>
                    <a:ext uri="{9D8B030D-6E8A-4147-A177-3AD203B41FA5}">
                      <a16:colId xmlns:a16="http://schemas.microsoft.com/office/drawing/2014/main" val="20005"/>
                    </a:ext>
                  </a:extLst>
                </a:gridCol>
              </a:tblGrid>
              <a:tr h="546883">
                <a:tc>
                  <a:txBody>
                    <a:bodyPr/>
                    <a:lstStyle/>
                    <a:p>
                      <a:pPr marL="0" lvl="0" indent="0" algn="l" rtl="0">
                        <a:lnSpc>
                          <a:spcPct val="115000"/>
                        </a:lnSpc>
                        <a:spcBef>
                          <a:spcPts val="0"/>
                        </a:spcBef>
                        <a:spcAft>
                          <a:spcPts val="0"/>
                        </a:spcAft>
                        <a:buNone/>
                      </a:pPr>
                      <a:r>
                        <a:rPr lang="en" sz="1100"/>
                        <a:t>Sr. No.</a:t>
                      </a:r>
                      <a:endParaRPr sz="1100"/>
                    </a:p>
                  </a:txBody>
                  <a:tcPr marL="69855" marR="69855" marT="69855" marB="69855"/>
                </a:tc>
                <a:tc>
                  <a:txBody>
                    <a:bodyPr/>
                    <a:lstStyle/>
                    <a:p>
                      <a:pPr marL="0" lvl="0" indent="0" algn="l" rtl="0">
                        <a:lnSpc>
                          <a:spcPct val="115000"/>
                        </a:lnSpc>
                        <a:spcBef>
                          <a:spcPts val="0"/>
                        </a:spcBef>
                        <a:spcAft>
                          <a:spcPts val="0"/>
                        </a:spcAft>
                        <a:buNone/>
                      </a:pPr>
                      <a:r>
                        <a:rPr lang="en" sz="1100"/>
                        <a:t>Name of Publication</a:t>
                      </a:r>
                      <a:endParaRPr sz="1100"/>
                    </a:p>
                  </a:txBody>
                  <a:tcPr marL="69855" marR="69855" marT="69855" marB="69855"/>
                </a:tc>
                <a:tc>
                  <a:txBody>
                    <a:bodyPr/>
                    <a:lstStyle/>
                    <a:p>
                      <a:pPr marL="0" lvl="0" indent="0" algn="l" rtl="0">
                        <a:lnSpc>
                          <a:spcPct val="115000"/>
                        </a:lnSpc>
                        <a:spcBef>
                          <a:spcPts val="0"/>
                        </a:spcBef>
                        <a:spcAft>
                          <a:spcPts val="0"/>
                        </a:spcAft>
                        <a:buNone/>
                      </a:pPr>
                      <a:r>
                        <a:rPr lang="en" sz="1100"/>
                        <a:t>Objective</a:t>
                      </a:r>
                      <a:endParaRPr sz="1100"/>
                    </a:p>
                  </a:txBody>
                  <a:tcPr marL="69855" marR="69855" marT="69855" marB="69855"/>
                </a:tc>
                <a:tc>
                  <a:txBody>
                    <a:bodyPr/>
                    <a:lstStyle/>
                    <a:p>
                      <a:pPr marL="0" lvl="0" indent="0" algn="l" rtl="0">
                        <a:lnSpc>
                          <a:spcPct val="115000"/>
                        </a:lnSpc>
                        <a:spcBef>
                          <a:spcPts val="0"/>
                        </a:spcBef>
                        <a:spcAft>
                          <a:spcPts val="0"/>
                        </a:spcAft>
                        <a:buNone/>
                      </a:pPr>
                      <a:r>
                        <a:rPr lang="en" sz="1100"/>
                        <a:t>Approaches</a:t>
                      </a:r>
                      <a:endParaRPr sz="1100"/>
                    </a:p>
                  </a:txBody>
                  <a:tcPr marL="69855" marR="69855" marT="69855" marB="69855"/>
                </a:tc>
                <a:tc>
                  <a:txBody>
                    <a:bodyPr/>
                    <a:lstStyle/>
                    <a:p>
                      <a:pPr marL="0" lvl="0" indent="0" algn="l" rtl="0">
                        <a:lnSpc>
                          <a:spcPct val="115000"/>
                        </a:lnSpc>
                        <a:spcBef>
                          <a:spcPts val="0"/>
                        </a:spcBef>
                        <a:spcAft>
                          <a:spcPts val="0"/>
                        </a:spcAft>
                        <a:buNone/>
                      </a:pPr>
                      <a:r>
                        <a:rPr lang="en" sz="1100"/>
                        <a:t>Result</a:t>
                      </a:r>
                      <a:endParaRPr sz="1100"/>
                    </a:p>
                  </a:txBody>
                  <a:tcPr marL="69855" marR="69855" marT="69855" marB="69855"/>
                </a:tc>
                <a:tc>
                  <a:txBody>
                    <a:bodyPr/>
                    <a:lstStyle/>
                    <a:p>
                      <a:pPr marL="0" lvl="0" indent="0" algn="l" rtl="0">
                        <a:lnSpc>
                          <a:spcPct val="115000"/>
                        </a:lnSpc>
                        <a:spcBef>
                          <a:spcPts val="0"/>
                        </a:spcBef>
                        <a:spcAft>
                          <a:spcPts val="0"/>
                        </a:spcAft>
                        <a:buNone/>
                      </a:pPr>
                      <a:r>
                        <a:rPr lang="en" sz="1100"/>
                        <a:t>Research Gap</a:t>
                      </a:r>
                      <a:endParaRPr sz="1100"/>
                    </a:p>
                  </a:txBody>
                  <a:tcPr marL="69855" marR="69855" marT="69855" marB="69855"/>
                </a:tc>
                <a:extLst>
                  <a:ext uri="{0D108BD9-81ED-4DB2-BD59-A6C34878D82A}">
                    <a16:rowId xmlns:a16="http://schemas.microsoft.com/office/drawing/2014/main" val="10000"/>
                  </a:ext>
                </a:extLst>
              </a:tr>
              <a:tr h="3668937">
                <a:tc>
                  <a:txBody>
                    <a:bodyPr/>
                    <a:lstStyle/>
                    <a:p>
                      <a:pPr marL="0" lvl="0" indent="0" algn="l" rtl="0">
                        <a:lnSpc>
                          <a:spcPct val="115000"/>
                        </a:lnSpc>
                        <a:spcBef>
                          <a:spcPts val="0"/>
                        </a:spcBef>
                        <a:spcAft>
                          <a:spcPts val="0"/>
                        </a:spcAft>
                        <a:buNone/>
                      </a:pPr>
                      <a:r>
                        <a:rPr lang="en" sz="1100" dirty="0"/>
                        <a:t>3.</a:t>
                      </a:r>
                      <a:endParaRPr sz="1100" dirty="0"/>
                    </a:p>
                  </a:txBody>
                  <a:tcPr marL="69855" marR="69855" marT="69855" marB="69855"/>
                </a:tc>
                <a:tc>
                  <a:txBody>
                    <a:bodyPr/>
                    <a:lstStyle/>
                    <a:p>
                      <a:pPr marL="0" lvl="0" indent="0" algn="l" rtl="0">
                        <a:lnSpc>
                          <a:spcPct val="115000"/>
                        </a:lnSpc>
                        <a:spcBef>
                          <a:spcPts val="0"/>
                        </a:spcBef>
                        <a:spcAft>
                          <a:spcPts val="0"/>
                        </a:spcAft>
                        <a:buNone/>
                      </a:pPr>
                      <a:r>
                        <a:rPr lang="en" sz="900"/>
                        <a:t>Mediating roles of social presence and channel commitment.</a:t>
                      </a:r>
                      <a:endParaRPr sz="900"/>
                    </a:p>
                  </a:txBody>
                  <a:tcPr marL="69855" marR="69855" marT="69855" marB="69855"/>
                </a:tc>
                <a:tc>
                  <a:txBody>
                    <a:bodyPr/>
                    <a:lstStyle/>
                    <a:p>
                      <a:pPr marL="0" lvl="0" indent="0" algn="l" rtl="0">
                        <a:lnSpc>
                          <a:spcPct val="115000"/>
                        </a:lnSpc>
                        <a:spcBef>
                          <a:spcPts val="0"/>
                        </a:spcBef>
                        <a:spcAft>
                          <a:spcPts val="0"/>
                        </a:spcAft>
                        <a:buNone/>
                      </a:pPr>
                      <a:r>
                        <a:rPr lang="en" sz="900"/>
                        <a:t>To investigate the mediating role of social presence and channel commitment in the relationship between social media engagement and sports channel loyalty. to understand how social media engagement influences sports channel loyalty and to identify the underlying psychological processes that explain this relationship.</a:t>
                      </a:r>
                      <a:endParaRPr sz="900"/>
                    </a:p>
                  </a:txBody>
                  <a:tcPr marL="69855" marR="69855" marT="69855" marB="69855"/>
                </a:tc>
                <a:tc>
                  <a:txBody>
                    <a:bodyPr/>
                    <a:lstStyle/>
                    <a:p>
                      <a:pPr marL="0" lvl="0" indent="0" algn="l" rtl="0">
                        <a:lnSpc>
                          <a:spcPct val="115000"/>
                        </a:lnSpc>
                        <a:spcBef>
                          <a:spcPts val="0"/>
                        </a:spcBef>
                        <a:spcAft>
                          <a:spcPts val="0"/>
                        </a:spcAft>
                        <a:buNone/>
                      </a:pPr>
                      <a:r>
                        <a:rPr lang="en" sz="900"/>
                        <a:t>Data collection through an online survey of 321 sports fans in South Korea. Use of structural equation modeling (SEM) to test proposed model, which examined the relationships among social media engagement, social presence, channel commitment, and sports channel loyalty.</a:t>
                      </a:r>
                      <a:endParaRPr sz="900"/>
                    </a:p>
                  </a:txBody>
                  <a:tcPr marL="69855" marR="69855" marT="69855" marB="69855"/>
                </a:tc>
                <a:tc>
                  <a:txBody>
                    <a:bodyPr/>
                    <a:lstStyle/>
                    <a:p>
                      <a:pPr marL="0" lvl="0" indent="0" algn="l" rtl="0">
                        <a:lnSpc>
                          <a:spcPct val="115000"/>
                        </a:lnSpc>
                        <a:spcBef>
                          <a:spcPts val="0"/>
                        </a:spcBef>
                        <a:spcAft>
                          <a:spcPts val="0"/>
                        </a:spcAft>
                        <a:buNone/>
                      </a:pPr>
                      <a:r>
                        <a:rPr lang="en" sz="900"/>
                        <a:t>Social media engagement has a significant positive effect on sports channel loyalty, and this relationship is partially mediated by social presence and channel commitment. Social media engagement has a direct effect on sports channel loyalty.</a:t>
                      </a:r>
                      <a:endParaRPr sz="900"/>
                    </a:p>
                  </a:txBody>
                  <a:tcPr marL="69855" marR="69855" marT="69855" marB="69855"/>
                </a:tc>
                <a:tc>
                  <a:txBody>
                    <a:bodyPr/>
                    <a:lstStyle/>
                    <a:p>
                      <a:pPr marL="457200" lvl="0" indent="-298450" algn="l" rtl="0">
                        <a:lnSpc>
                          <a:spcPct val="115000"/>
                        </a:lnSpc>
                        <a:spcBef>
                          <a:spcPts val="1200"/>
                        </a:spcBef>
                        <a:spcAft>
                          <a:spcPts val="0"/>
                        </a:spcAft>
                        <a:buSzPts val="1100"/>
                        <a:buChar char="●"/>
                      </a:pPr>
                      <a:r>
                        <a:rPr lang="en" sz="900" dirty="0"/>
                        <a:t>Need for more research on how social presence and channel commitment influence consumers’ trust and satisfaction in online shopping.</a:t>
                      </a:r>
                      <a:endParaRPr sz="900" dirty="0"/>
                    </a:p>
                    <a:p>
                      <a:pPr marL="457200" lvl="0" indent="-298450" algn="l" rtl="0">
                        <a:lnSpc>
                          <a:spcPct val="115000"/>
                        </a:lnSpc>
                        <a:spcBef>
                          <a:spcPts val="0"/>
                        </a:spcBef>
                        <a:spcAft>
                          <a:spcPts val="0"/>
                        </a:spcAft>
                        <a:buSzPts val="1100"/>
                        <a:buChar char="●"/>
                      </a:pPr>
                      <a:r>
                        <a:rPr lang="en" sz="900" dirty="0"/>
                        <a:t>Limited research on the effect of channel commitment on consumers’ intention to continue using a particular online shopping channel.</a:t>
                      </a:r>
                      <a:endParaRPr sz="900" dirty="0"/>
                    </a:p>
                    <a:p>
                      <a:pPr marL="457200" lvl="0" indent="-298450" algn="l" rtl="0">
                        <a:lnSpc>
                          <a:spcPct val="115000"/>
                        </a:lnSpc>
                        <a:spcBef>
                          <a:spcPts val="0"/>
                        </a:spcBef>
                        <a:spcAft>
                          <a:spcPts val="0"/>
                        </a:spcAft>
                        <a:buSzPts val="1100"/>
                        <a:buChar char="●"/>
                      </a:pPr>
                      <a:r>
                        <a:rPr lang="en" sz="900" dirty="0"/>
                        <a:t>Need for more research on how different types of online shopping channels affect consumers’ social presence and channel commitment.</a:t>
                      </a:r>
                      <a:endParaRPr sz="900" dirty="0"/>
                    </a:p>
                    <a:p>
                      <a:pPr marL="457200" lvl="0" indent="-298450" algn="l" rtl="0">
                        <a:lnSpc>
                          <a:spcPct val="115000"/>
                        </a:lnSpc>
                        <a:spcBef>
                          <a:spcPts val="0"/>
                        </a:spcBef>
                        <a:spcAft>
                          <a:spcPts val="0"/>
                        </a:spcAft>
                        <a:buSzPts val="1100"/>
                        <a:buChar char="●"/>
                      </a:pPr>
                      <a:r>
                        <a:rPr lang="en" sz="900" dirty="0"/>
                        <a:t>Limited research on the moderating effect of culture on the relationship between social presence, channel commitment, and online shopping.</a:t>
                      </a:r>
                    </a:p>
                    <a:p>
                      <a:pPr marL="457200" lvl="0" indent="-298450" algn="l" rtl="0">
                        <a:lnSpc>
                          <a:spcPct val="115000"/>
                        </a:lnSpc>
                        <a:spcBef>
                          <a:spcPts val="0"/>
                        </a:spcBef>
                        <a:spcAft>
                          <a:spcPts val="0"/>
                        </a:spcAft>
                        <a:buSzPts val="1100"/>
                        <a:buChar char="●"/>
                      </a:pPr>
                      <a:r>
                        <a:rPr lang="en" sz="900" dirty="0"/>
                        <a:t>Need for more research on how online retailers can enhance social presence and channel commitment to improve consumers’ trust and satisfaction in online shopping.</a:t>
                      </a:r>
                      <a:endParaRPr sz="900" dirty="0"/>
                    </a:p>
                  </a:txBody>
                  <a:tcPr marL="69855" marR="69855" marT="69855" marB="69855"/>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02"/>
        <p:cNvGrpSpPr/>
        <p:nvPr/>
      </p:nvGrpSpPr>
      <p:grpSpPr>
        <a:xfrm>
          <a:off x="0" y="0"/>
          <a:ext cx="0" cy="0"/>
          <a:chOff x="0" y="0"/>
          <a:chExt cx="0" cy="0"/>
        </a:xfrm>
      </p:grpSpPr>
      <p:pic>
        <p:nvPicPr>
          <p:cNvPr id="108" name="Picture 107">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10" name="Picture 109">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12" name="Oval 111">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14" name="Picture 113">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16" name="Picture 115">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18" name="Rectangle 117">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0" name="Rectangle 119">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03" name="Google Shape;103;p20"/>
          <p:cNvGraphicFramePr/>
          <p:nvPr>
            <p:extLst>
              <p:ext uri="{D42A27DB-BD31-4B8C-83A1-F6EECF244321}">
                <p14:modId xmlns:p14="http://schemas.microsoft.com/office/powerpoint/2010/main" val="1286686734"/>
              </p:ext>
            </p:extLst>
          </p:nvPr>
        </p:nvGraphicFramePr>
        <p:xfrm>
          <a:off x="460917" y="505522"/>
          <a:ext cx="8200485" cy="4130352"/>
        </p:xfrm>
        <a:graphic>
          <a:graphicData uri="http://schemas.openxmlformats.org/drawingml/2006/table">
            <a:tbl>
              <a:tblPr firstRow="1" bandRow="1">
                <a:tableStyleId>{8EC20E35-A176-4012-BC5E-935CFFF8708E}</a:tableStyleId>
              </a:tblPr>
              <a:tblGrid>
                <a:gridCol w="440412">
                  <a:extLst>
                    <a:ext uri="{9D8B030D-6E8A-4147-A177-3AD203B41FA5}">
                      <a16:colId xmlns:a16="http://schemas.microsoft.com/office/drawing/2014/main" val="20000"/>
                    </a:ext>
                  </a:extLst>
                </a:gridCol>
                <a:gridCol w="1268201">
                  <a:extLst>
                    <a:ext uri="{9D8B030D-6E8A-4147-A177-3AD203B41FA5}">
                      <a16:colId xmlns:a16="http://schemas.microsoft.com/office/drawing/2014/main" val="20001"/>
                    </a:ext>
                  </a:extLst>
                </a:gridCol>
                <a:gridCol w="1265005">
                  <a:extLst>
                    <a:ext uri="{9D8B030D-6E8A-4147-A177-3AD203B41FA5}">
                      <a16:colId xmlns:a16="http://schemas.microsoft.com/office/drawing/2014/main" val="20002"/>
                    </a:ext>
                  </a:extLst>
                </a:gridCol>
                <a:gridCol w="1519095">
                  <a:extLst>
                    <a:ext uri="{9D8B030D-6E8A-4147-A177-3AD203B41FA5}">
                      <a16:colId xmlns:a16="http://schemas.microsoft.com/office/drawing/2014/main" val="20003"/>
                    </a:ext>
                  </a:extLst>
                </a:gridCol>
                <a:gridCol w="1560645">
                  <a:extLst>
                    <a:ext uri="{9D8B030D-6E8A-4147-A177-3AD203B41FA5}">
                      <a16:colId xmlns:a16="http://schemas.microsoft.com/office/drawing/2014/main" val="20004"/>
                    </a:ext>
                  </a:extLst>
                </a:gridCol>
                <a:gridCol w="2147127">
                  <a:extLst>
                    <a:ext uri="{9D8B030D-6E8A-4147-A177-3AD203B41FA5}">
                      <a16:colId xmlns:a16="http://schemas.microsoft.com/office/drawing/2014/main" val="20005"/>
                    </a:ext>
                  </a:extLst>
                </a:gridCol>
              </a:tblGrid>
              <a:tr h="567590">
                <a:tc>
                  <a:txBody>
                    <a:bodyPr/>
                    <a:lstStyle/>
                    <a:p>
                      <a:pPr marL="0" lvl="0" indent="0" algn="l" rtl="0">
                        <a:lnSpc>
                          <a:spcPct val="115000"/>
                        </a:lnSpc>
                        <a:spcBef>
                          <a:spcPts val="0"/>
                        </a:spcBef>
                        <a:spcAft>
                          <a:spcPts val="0"/>
                        </a:spcAft>
                        <a:buNone/>
                      </a:pPr>
                      <a:r>
                        <a:rPr lang="en" sz="1000" dirty="0"/>
                        <a:t>Sr. No.</a:t>
                      </a:r>
                      <a:endParaRPr sz="1000" dirty="0"/>
                    </a:p>
                  </a:txBody>
                  <a:tcPr marL="68848" marR="68848" marT="68848" marB="68848"/>
                </a:tc>
                <a:tc>
                  <a:txBody>
                    <a:bodyPr/>
                    <a:lstStyle/>
                    <a:p>
                      <a:pPr marL="0" lvl="0" indent="0" algn="l" rtl="0">
                        <a:lnSpc>
                          <a:spcPct val="115000"/>
                        </a:lnSpc>
                        <a:spcBef>
                          <a:spcPts val="0"/>
                        </a:spcBef>
                        <a:spcAft>
                          <a:spcPts val="0"/>
                        </a:spcAft>
                        <a:buNone/>
                      </a:pPr>
                      <a:r>
                        <a:rPr lang="en" sz="1000"/>
                        <a:t>Name of Publication</a:t>
                      </a:r>
                      <a:endParaRPr sz="1000"/>
                    </a:p>
                  </a:txBody>
                  <a:tcPr marL="68848" marR="68848" marT="68848" marB="68848"/>
                </a:tc>
                <a:tc>
                  <a:txBody>
                    <a:bodyPr/>
                    <a:lstStyle/>
                    <a:p>
                      <a:pPr marL="0" lvl="0" indent="0" algn="l" rtl="0">
                        <a:lnSpc>
                          <a:spcPct val="115000"/>
                        </a:lnSpc>
                        <a:spcBef>
                          <a:spcPts val="0"/>
                        </a:spcBef>
                        <a:spcAft>
                          <a:spcPts val="0"/>
                        </a:spcAft>
                        <a:buNone/>
                      </a:pPr>
                      <a:r>
                        <a:rPr lang="en" sz="1000"/>
                        <a:t>Objective</a:t>
                      </a:r>
                      <a:endParaRPr sz="1000"/>
                    </a:p>
                  </a:txBody>
                  <a:tcPr marL="68848" marR="68848" marT="68848" marB="68848"/>
                </a:tc>
                <a:tc>
                  <a:txBody>
                    <a:bodyPr/>
                    <a:lstStyle/>
                    <a:p>
                      <a:pPr marL="0" lvl="0" indent="0" algn="l" rtl="0">
                        <a:lnSpc>
                          <a:spcPct val="115000"/>
                        </a:lnSpc>
                        <a:spcBef>
                          <a:spcPts val="0"/>
                        </a:spcBef>
                        <a:spcAft>
                          <a:spcPts val="0"/>
                        </a:spcAft>
                        <a:buNone/>
                      </a:pPr>
                      <a:r>
                        <a:rPr lang="en" sz="1000"/>
                        <a:t>Approaches</a:t>
                      </a:r>
                      <a:endParaRPr sz="1000"/>
                    </a:p>
                  </a:txBody>
                  <a:tcPr marL="68848" marR="68848" marT="68848" marB="68848"/>
                </a:tc>
                <a:tc>
                  <a:txBody>
                    <a:bodyPr/>
                    <a:lstStyle/>
                    <a:p>
                      <a:pPr marL="0" lvl="0" indent="0" algn="l" rtl="0">
                        <a:lnSpc>
                          <a:spcPct val="115000"/>
                        </a:lnSpc>
                        <a:spcBef>
                          <a:spcPts val="0"/>
                        </a:spcBef>
                        <a:spcAft>
                          <a:spcPts val="0"/>
                        </a:spcAft>
                        <a:buNone/>
                      </a:pPr>
                      <a:r>
                        <a:rPr lang="en" sz="1000"/>
                        <a:t>Result</a:t>
                      </a:r>
                      <a:endParaRPr sz="1000"/>
                    </a:p>
                  </a:txBody>
                  <a:tcPr marL="68848" marR="68848" marT="68848" marB="68848"/>
                </a:tc>
                <a:tc>
                  <a:txBody>
                    <a:bodyPr/>
                    <a:lstStyle/>
                    <a:p>
                      <a:pPr marL="0" lvl="0" indent="0" algn="l" rtl="0">
                        <a:lnSpc>
                          <a:spcPct val="115000"/>
                        </a:lnSpc>
                        <a:spcBef>
                          <a:spcPts val="0"/>
                        </a:spcBef>
                        <a:spcAft>
                          <a:spcPts val="0"/>
                        </a:spcAft>
                        <a:buNone/>
                      </a:pPr>
                      <a:r>
                        <a:rPr lang="en" sz="1000"/>
                        <a:t>Research Gap</a:t>
                      </a:r>
                      <a:endParaRPr sz="1000"/>
                    </a:p>
                  </a:txBody>
                  <a:tcPr marL="68848" marR="68848" marT="68848" marB="68848"/>
                </a:tc>
                <a:extLst>
                  <a:ext uri="{0D108BD9-81ED-4DB2-BD59-A6C34878D82A}">
                    <a16:rowId xmlns:a16="http://schemas.microsoft.com/office/drawing/2014/main" val="10000"/>
                  </a:ext>
                </a:extLst>
              </a:tr>
              <a:tr h="3562762">
                <a:tc>
                  <a:txBody>
                    <a:bodyPr/>
                    <a:lstStyle/>
                    <a:p>
                      <a:pPr marL="0" lvl="0" indent="0" algn="l" rtl="0">
                        <a:lnSpc>
                          <a:spcPct val="115000"/>
                        </a:lnSpc>
                        <a:spcBef>
                          <a:spcPts val="0"/>
                        </a:spcBef>
                        <a:spcAft>
                          <a:spcPts val="0"/>
                        </a:spcAft>
                        <a:buNone/>
                      </a:pPr>
                      <a:r>
                        <a:rPr lang="en" sz="1100"/>
                        <a:t>4.</a:t>
                      </a:r>
                      <a:endParaRPr sz="1100"/>
                    </a:p>
                  </a:txBody>
                  <a:tcPr marL="68848" marR="68848" marT="68848" marB="68848"/>
                </a:tc>
                <a:tc>
                  <a:txBody>
                    <a:bodyPr/>
                    <a:lstStyle/>
                    <a:p>
                      <a:pPr marL="0" lvl="0" indent="0" algn="l" rtl="0">
                        <a:lnSpc>
                          <a:spcPct val="115000"/>
                        </a:lnSpc>
                        <a:spcBef>
                          <a:spcPts val="0"/>
                        </a:spcBef>
                        <a:spcAft>
                          <a:spcPts val="0"/>
                        </a:spcAft>
                        <a:buNone/>
                      </a:pPr>
                      <a:r>
                        <a:rPr lang="en" sz="800"/>
                        <a:t> Mahajan and S. Chaudhary, "Categorical Image Classification Based On Representational Deep Network (RESNET)," 2019 3rd International conference on Electronics, Communication and Aerospace Technology (ICECA)</a:t>
                      </a:r>
                      <a:endParaRPr sz="800"/>
                    </a:p>
                  </a:txBody>
                  <a:tcPr marL="68848" marR="68848" marT="68848" marB="68848"/>
                </a:tc>
                <a:tc>
                  <a:txBody>
                    <a:bodyPr/>
                    <a:lstStyle/>
                    <a:p>
                      <a:pPr marL="0" lvl="0" indent="0" algn="l" rtl="0">
                        <a:lnSpc>
                          <a:spcPct val="115000"/>
                        </a:lnSpc>
                        <a:spcBef>
                          <a:spcPts val="0"/>
                        </a:spcBef>
                        <a:spcAft>
                          <a:spcPts val="0"/>
                        </a:spcAft>
                        <a:buNone/>
                      </a:pPr>
                      <a:r>
                        <a:rPr lang="en" sz="800"/>
                        <a:t>The objective of the research paper titled "Categorical Image Classification Based On Representational Deep Network (RESNET)" is to propose a method for categorical image classification using a deep network based on the ResNet architecture.</a:t>
                      </a:r>
                      <a:endParaRPr sz="800"/>
                    </a:p>
                  </a:txBody>
                  <a:tcPr marL="68848" marR="68848" marT="68848" marB="68848"/>
                </a:tc>
                <a:tc>
                  <a:txBody>
                    <a:bodyPr/>
                    <a:lstStyle/>
                    <a:p>
                      <a:pPr marL="0" lvl="0" indent="0" algn="l" rtl="0">
                        <a:lnSpc>
                          <a:spcPct val="115000"/>
                        </a:lnSpc>
                        <a:spcBef>
                          <a:spcPts val="0"/>
                        </a:spcBef>
                        <a:spcAft>
                          <a:spcPts val="0"/>
                        </a:spcAft>
                        <a:buNone/>
                      </a:pPr>
                      <a:r>
                        <a:rPr lang="en" sz="800"/>
                        <a:t>The authors utilize the ResNet architecture as the foundation for their deep network model. They develop a categorical image classification framework by training the ResNet model on a dataset of images. The network is trained using a large number of labeled images, allowing it to learn discriminative features and patterns for accurate classification.</a:t>
                      </a:r>
                      <a:endParaRPr sz="800"/>
                    </a:p>
                  </a:txBody>
                  <a:tcPr marL="68848" marR="68848" marT="68848" marB="68848"/>
                </a:tc>
                <a:tc>
                  <a:txBody>
                    <a:bodyPr/>
                    <a:lstStyle/>
                    <a:p>
                      <a:pPr marL="0" lvl="0" indent="0" algn="l" rtl="0">
                        <a:lnSpc>
                          <a:spcPct val="115000"/>
                        </a:lnSpc>
                        <a:spcBef>
                          <a:spcPts val="0"/>
                        </a:spcBef>
                        <a:spcAft>
                          <a:spcPts val="0"/>
                        </a:spcAft>
                        <a:buNone/>
                      </a:pPr>
                      <a:r>
                        <a:rPr lang="en" sz="800"/>
                        <a:t>The research paper presents the results of the experiments conducted to evaluate the proposed approach. The authors provide details on the performance of the developed categorical image classification system based on the ResNet model. The results include metrics such as accuracy, precision, recall, and F1-score, indicating the effectiveness of the approach in accurately classifying images into different categories.</a:t>
                      </a:r>
                      <a:endParaRPr sz="800"/>
                    </a:p>
                  </a:txBody>
                  <a:tcPr marL="68848" marR="68848" marT="68848" marB="68848"/>
                </a:tc>
                <a:tc>
                  <a:txBody>
                    <a:bodyPr/>
                    <a:lstStyle/>
                    <a:p>
                      <a:pPr marL="457200" lvl="0" indent="-276225" algn="l" rtl="0">
                        <a:lnSpc>
                          <a:spcPct val="115000"/>
                        </a:lnSpc>
                        <a:spcBef>
                          <a:spcPts val="0"/>
                        </a:spcBef>
                        <a:spcAft>
                          <a:spcPts val="0"/>
                        </a:spcAft>
                        <a:buSzPts val="750"/>
                        <a:buChar char="●"/>
                      </a:pPr>
                      <a:r>
                        <a:rPr lang="en" sz="800" dirty="0"/>
                        <a:t>From the provided information, it is not explicitly mentioned what the specific research gap addressed by the paper is. However, potential research gaps in this context could include:</a:t>
                      </a:r>
                      <a:endParaRPr sz="800" dirty="0"/>
                    </a:p>
                    <a:p>
                      <a:pPr marL="457200" lvl="0" indent="0" algn="l" rtl="0">
                        <a:lnSpc>
                          <a:spcPct val="115000"/>
                        </a:lnSpc>
                        <a:spcBef>
                          <a:spcPts val="0"/>
                        </a:spcBef>
                        <a:spcAft>
                          <a:spcPts val="0"/>
                        </a:spcAft>
                        <a:buNone/>
                      </a:pPr>
                      <a:endParaRPr sz="800" dirty="0"/>
                    </a:p>
                    <a:p>
                      <a:pPr marL="457200" lvl="0" indent="-276225" algn="l" rtl="0">
                        <a:lnSpc>
                          <a:spcPct val="115000"/>
                        </a:lnSpc>
                        <a:spcBef>
                          <a:spcPts val="0"/>
                        </a:spcBef>
                        <a:spcAft>
                          <a:spcPts val="0"/>
                        </a:spcAft>
                        <a:buSzPts val="750"/>
                        <a:buChar char="●"/>
                      </a:pPr>
                      <a:r>
                        <a:rPr lang="en" sz="800" dirty="0"/>
                        <a:t>The need for an efficient and accurate categorical image classification method using deep neural networks.</a:t>
                      </a:r>
                      <a:endParaRPr sz="800" dirty="0"/>
                    </a:p>
                    <a:p>
                      <a:pPr marL="457200" lvl="0" indent="-276225" algn="l" rtl="0">
                        <a:lnSpc>
                          <a:spcPct val="115000"/>
                        </a:lnSpc>
                        <a:spcBef>
                          <a:spcPts val="0"/>
                        </a:spcBef>
                        <a:spcAft>
                          <a:spcPts val="0"/>
                        </a:spcAft>
                        <a:buSzPts val="750"/>
                        <a:buChar char="●"/>
                      </a:pPr>
                      <a:r>
                        <a:rPr lang="en" sz="800" dirty="0"/>
                        <a:t>The exploration of the performance of the ResNet architecture in image classification tasks.</a:t>
                      </a:r>
                      <a:endParaRPr sz="800" dirty="0"/>
                    </a:p>
                    <a:p>
                      <a:pPr marL="457200" lvl="0" indent="-276225" algn="l" rtl="0">
                        <a:lnSpc>
                          <a:spcPct val="115000"/>
                        </a:lnSpc>
                        <a:spcBef>
                          <a:spcPts val="0"/>
                        </a:spcBef>
                        <a:spcAft>
                          <a:spcPts val="0"/>
                        </a:spcAft>
                        <a:buSzPts val="750"/>
                        <a:buChar char="●"/>
                      </a:pPr>
                      <a:r>
                        <a:rPr lang="en" sz="800" dirty="0"/>
                        <a:t>The identification of challenges or limitations in existing image classification approaches that the proposed method aims to overcome.</a:t>
                      </a:r>
                      <a:endParaRPr sz="800" dirty="0"/>
                    </a:p>
                    <a:p>
                      <a:pPr marL="0" lvl="0" indent="0" algn="l" rtl="0">
                        <a:lnSpc>
                          <a:spcPct val="115000"/>
                        </a:lnSpc>
                        <a:spcBef>
                          <a:spcPts val="0"/>
                        </a:spcBef>
                        <a:spcAft>
                          <a:spcPts val="0"/>
                        </a:spcAft>
                        <a:buNone/>
                      </a:pPr>
                      <a:endParaRPr sz="800" dirty="0"/>
                    </a:p>
                  </a:txBody>
                  <a:tcPr marL="68848" marR="68848" marT="68848" marB="68848"/>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07"/>
        <p:cNvGrpSpPr/>
        <p:nvPr/>
      </p:nvGrpSpPr>
      <p:grpSpPr>
        <a:xfrm>
          <a:off x="0" y="0"/>
          <a:ext cx="0" cy="0"/>
          <a:chOff x="0" y="0"/>
          <a:chExt cx="0" cy="0"/>
        </a:xfrm>
      </p:grpSpPr>
      <p:pic>
        <p:nvPicPr>
          <p:cNvPr id="113" name="Picture 112">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15" name="Picture 114">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17" name="Oval 116">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19" name="Picture 118">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21" name="Picture 120">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23" name="Rectangle 122">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08" name="Google Shape;108;p21"/>
          <p:cNvGraphicFramePr/>
          <p:nvPr>
            <p:extLst>
              <p:ext uri="{D42A27DB-BD31-4B8C-83A1-F6EECF244321}">
                <p14:modId xmlns:p14="http://schemas.microsoft.com/office/powerpoint/2010/main" val="3846072281"/>
              </p:ext>
            </p:extLst>
          </p:nvPr>
        </p:nvGraphicFramePr>
        <p:xfrm>
          <a:off x="446050" y="498088"/>
          <a:ext cx="8215352" cy="4160158"/>
        </p:xfrm>
        <a:graphic>
          <a:graphicData uri="http://schemas.openxmlformats.org/drawingml/2006/table">
            <a:tbl>
              <a:tblPr firstRow="1" bandRow="1">
                <a:tableStyleId>{8EC20E35-A176-4012-BC5E-935CFFF8708E}</a:tableStyleId>
              </a:tblPr>
              <a:tblGrid>
                <a:gridCol w="442717">
                  <a:extLst>
                    <a:ext uri="{9D8B030D-6E8A-4147-A177-3AD203B41FA5}">
                      <a16:colId xmlns:a16="http://schemas.microsoft.com/office/drawing/2014/main" val="20000"/>
                    </a:ext>
                  </a:extLst>
                </a:gridCol>
                <a:gridCol w="1251362">
                  <a:extLst>
                    <a:ext uri="{9D8B030D-6E8A-4147-A177-3AD203B41FA5}">
                      <a16:colId xmlns:a16="http://schemas.microsoft.com/office/drawing/2014/main" val="20001"/>
                    </a:ext>
                  </a:extLst>
                </a:gridCol>
                <a:gridCol w="1274780">
                  <a:extLst>
                    <a:ext uri="{9D8B030D-6E8A-4147-A177-3AD203B41FA5}">
                      <a16:colId xmlns:a16="http://schemas.microsoft.com/office/drawing/2014/main" val="20002"/>
                    </a:ext>
                  </a:extLst>
                </a:gridCol>
                <a:gridCol w="1221702">
                  <a:extLst>
                    <a:ext uri="{9D8B030D-6E8A-4147-A177-3AD203B41FA5}">
                      <a16:colId xmlns:a16="http://schemas.microsoft.com/office/drawing/2014/main" val="20003"/>
                    </a:ext>
                  </a:extLst>
                </a:gridCol>
                <a:gridCol w="1215458">
                  <a:extLst>
                    <a:ext uri="{9D8B030D-6E8A-4147-A177-3AD203B41FA5}">
                      <a16:colId xmlns:a16="http://schemas.microsoft.com/office/drawing/2014/main" val="20004"/>
                    </a:ext>
                  </a:extLst>
                </a:gridCol>
                <a:gridCol w="2809333">
                  <a:extLst>
                    <a:ext uri="{9D8B030D-6E8A-4147-A177-3AD203B41FA5}">
                      <a16:colId xmlns:a16="http://schemas.microsoft.com/office/drawing/2014/main" val="20005"/>
                    </a:ext>
                  </a:extLst>
                </a:gridCol>
              </a:tblGrid>
              <a:tr h="513513">
                <a:tc>
                  <a:txBody>
                    <a:bodyPr/>
                    <a:lstStyle/>
                    <a:p>
                      <a:pPr marL="0" lvl="0" indent="0" algn="l" rtl="0">
                        <a:lnSpc>
                          <a:spcPct val="115000"/>
                        </a:lnSpc>
                        <a:spcBef>
                          <a:spcPts val="0"/>
                        </a:spcBef>
                        <a:spcAft>
                          <a:spcPts val="0"/>
                        </a:spcAft>
                        <a:buNone/>
                      </a:pPr>
                      <a:r>
                        <a:rPr lang="en" sz="1000" dirty="0"/>
                        <a:t>Sr. No.</a:t>
                      </a:r>
                      <a:endParaRPr sz="1000" dirty="0"/>
                    </a:p>
                  </a:txBody>
                  <a:tcPr marL="67134" marR="67134" marT="67134" marB="67134"/>
                </a:tc>
                <a:tc>
                  <a:txBody>
                    <a:bodyPr/>
                    <a:lstStyle/>
                    <a:p>
                      <a:pPr marL="0" lvl="0" indent="0" algn="l" rtl="0">
                        <a:lnSpc>
                          <a:spcPct val="115000"/>
                        </a:lnSpc>
                        <a:spcBef>
                          <a:spcPts val="0"/>
                        </a:spcBef>
                        <a:spcAft>
                          <a:spcPts val="0"/>
                        </a:spcAft>
                        <a:buNone/>
                      </a:pPr>
                      <a:r>
                        <a:rPr lang="en" sz="1000"/>
                        <a:t>Name of Publication</a:t>
                      </a:r>
                      <a:endParaRPr sz="1000"/>
                    </a:p>
                  </a:txBody>
                  <a:tcPr marL="67134" marR="67134" marT="67134" marB="67134"/>
                </a:tc>
                <a:tc>
                  <a:txBody>
                    <a:bodyPr/>
                    <a:lstStyle/>
                    <a:p>
                      <a:pPr marL="0" lvl="0" indent="0" algn="l" rtl="0">
                        <a:lnSpc>
                          <a:spcPct val="115000"/>
                        </a:lnSpc>
                        <a:spcBef>
                          <a:spcPts val="0"/>
                        </a:spcBef>
                        <a:spcAft>
                          <a:spcPts val="0"/>
                        </a:spcAft>
                        <a:buNone/>
                      </a:pPr>
                      <a:r>
                        <a:rPr lang="en" sz="1000"/>
                        <a:t>Objective</a:t>
                      </a:r>
                      <a:endParaRPr sz="1000"/>
                    </a:p>
                  </a:txBody>
                  <a:tcPr marL="67134" marR="67134" marT="67134" marB="67134"/>
                </a:tc>
                <a:tc>
                  <a:txBody>
                    <a:bodyPr/>
                    <a:lstStyle/>
                    <a:p>
                      <a:pPr marL="0" lvl="0" indent="0" algn="l" rtl="0">
                        <a:lnSpc>
                          <a:spcPct val="115000"/>
                        </a:lnSpc>
                        <a:spcBef>
                          <a:spcPts val="0"/>
                        </a:spcBef>
                        <a:spcAft>
                          <a:spcPts val="0"/>
                        </a:spcAft>
                        <a:buNone/>
                      </a:pPr>
                      <a:r>
                        <a:rPr lang="en" sz="1000"/>
                        <a:t>Approaches</a:t>
                      </a:r>
                      <a:endParaRPr sz="1000"/>
                    </a:p>
                  </a:txBody>
                  <a:tcPr marL="67134" marR="67134" marT="67134" marB="67134"/>
                </a:tc>
                <a:tc>
                  <a:txBody>
                    <a:bodyPr/>
                    <a:lstStyle/>
                    <a:p>
                      <a:pPr marL="0" lvl="0" indent="0" algn="l" rtl="0">
                        <a:lnSpc>
                          <a:spcPct val="115000"/>
                        </a:lnSpc>
                        <a:spcBef>
                          <a:spcPts val="0"/>
                        </a:spcBef>
                        <a:spcAft>
                          <a:spcPts val="0"/>
                        </a:spcAft>
                        <a:buNone/>
                      </a:pPr>
                      <a:r>
                        <a:rPr lang="en" sz="1000"/>
                        <a:t>Result</a:t>
                      </a:r>
                      <a:endParaRPr sz="1000"/>
                    </a:p>
                  </a:txBody>
                  <a:tcPr marL="67134" marR="67134" marT="67134" marB="67134"/>
                </a:tc>
                <a:tc>
                  <a:txBody>
                    <a:bodyPr/>
                    <a:lstStyle/>
                    <a:p>
                      <a:pPr marL="0" lvl="0" indent="0" algn="l" rtl="0">
                        <a:lnSpc>
                          <a:spcPct val="115000"/>
                        </a:lnSpc>
                        <a:spcBef>
                          <a:spcPts val="0"/>
                        </a:spcBef>
                        <a:spcAft>
                          <a:spcPts val="0"/>
                        </a:spcAft>
                        <a:buNone/>
                      </a:pPr>
                      <a:r>
                        <a:rPr lang="en" sz="1000"/>
                        <a:t>Research Gap</a:t>
                      </a:r>
                      <a:endParaRPr sz="1000"/>
                    </a:p>
                  </a:txBody>
                  <a:tcPr marL="67134" marR="67134" marT="67134" marB="67134"/>
                </a:tc>
                <a:extLst>
                  <a:ext uri="{0D108BD9-81ED-4DB2-BD59-A6C34878D82A}">
                    <a16:rowId xmlns:a16="http://schemas.microsoft.com/office/drawing/2014/main" val="10000"/>
                  </a:ext>
                </a:extLst>
              </a:tr>
              <a:tr h="3646645">
                <a:tc>
                  <a:txBody>
                    <a:bodyPr/>
                    <a:lstStyle/>
                    <a:p>
                      <a:pPr marL="0" lvl="0" indent="0" algn="l" rtl="0">
                        <a:lnSpc>
                          <a:spcPct val="115000"/>
                        </a:lnSpc>
                        <a:spcBef>
                          <a:spcPts val="0"/>
                        </a:spcBef>
                        <a:spcAft>
                          <a:spcPts val="0"/>
                        </a:spcAft>
                        <a:buNone/>
                      </a:pPr>
                      <a:r>
                        <a:rPr lang="en" sz="1000"/>
                        <a:t>5.</a:t>
                      </a:r>
                      <a:endParaRPr sz="1000"/>
                    </a:p>
                  </a:txBody>
                  <a:tcPr marL="67134" marR="67134" marT="67134" marB="67134"/>
                </a:tc>
                <a:tc>
                  <a:txBody>
                    <a:bodyPr/>
                    <a:lstStyle/>
                    <a:p>
                      <a:pPr marL="0" lvl="0" indent="0" algn="l" rtl="0">
                        <a:lnSpc>
                          <a:spcPct val="115000"/>
                        </a:lnSpc>
                        <a:spcBef>
                          <a:spcPts val="0"/>
                        </a:spcBef>
                        <a:spcAft>
                          <a:spcPts val="0"/>
                        </a:spcAft>
                        <a:buNone/>
                      </a:pPr>
                      <a:r>
                        <a:rPr lang="en" sz="800"/>
                        <a:t>Investigating the ripple effect in virtual communities: An example of Facebook Fan Pages.</a:t>
                      </a:r>
                      <a:endParaRPr sz="800"/>
                    </a:p>
                  </a:txBody>
                  <a:tcPr marL="67134" marR="67134" marT="67134" marB="67134"/>
                </a:tc>
                <a:tc>
                  <a:txBody>
                    <a:bodyPr/>
                    <a:lstStyle/>
                    <a:p>
                      <a:pPr marL="0" lvl="0" indent="0" algn="l" rtl="0">
                        <a:lnSpc>
                          <a:spcPct val="115000"/>
                        </a:lnSpc>
                        <a:spcBef>
                          <a:spcPts val="0"/>
                        </a:spcBef>
                        <a:spcAft>
                          <a:spcPts val="0"/>
                        </a:spcAft>
                        <a:buNone/>
                      </a:pPr>
                      <a:r>
                        <a:rPr lang="en" sz="800"/>
                        <a:t>To investigate the ripple effect in virtual communities, specifically in the context of Facebook Fan Pages. To understand how user interactions on Fan Pages can create a ripple effect and influence the behavior of other users,</a:t>
                      </a:r>
                      <a:endParaRPr sz="800"/>
                    </a:p>
                  </a:txBody>
                  <a:tcPr marL="67134" marR="67134" marT="67134" marB="67134"/>
                </a:tc>
                <a:tc>
                  <a:txBody>
                    <a:bodyPr/>
                    <a:lstStyle/>
                    <a:p>
                      <a:pPr marL="0" lvl="0" indent="0" algn="l" rtl="0">
                        <a:lnSpc>
                          <a:spcPct val="115000"/>
                        </a:lnSpc>
                        <a:spcBef>
                          <a:spcPts val="0"/>
                        </a:spcBef>
                        <a:spcAft>
                          <a:spcPts val="0"/>
                        </a:spcAft>
                        <a:buNone/>
                      </a:pPr>
                      <a:r>
                        <a:rPr lang="en" sz="800"/>
                        <a:t>Data collection from 305 Facebook users who were fans of a specific Fan Page. Use of structural equation modeling to test the proposed model, which examined the relationships among user engagement, social norms, social influence, and the ripple effect. </a:t>
                      </a:r>
                      <a:endParaRPr sz="800"/>
                    </a:p>
                  </a:txBody>
                  <a:tcPr marL="67134" marR="67134" marT="67134" marB="67134"/>
                </a:tc>
                <a:tc>
                  <a:txBody>
                    <a:bodyPr/>
                    <a:lstStyle/>
                    <a:p>
                      <a:pPr marL="0" lvl="0" indent="0" algn="l" rtl="0">
                        <a:lnSpc>
                          <a:spcPct val="115000"/>
                        </a:lnSpc>
                        <a:spcBef>
                          <a:spcPts val="0"/>
                        </a:spcBef>
                        <a:spcAft>
                          <a:spcPts val="0"/>
                        </a:spcAft>
                        <a:buNone/>
                      </a:pPr>
                      <a:r>
                        <a:rPr lang="en" sz="800"/>
                        <a:t>User engagement has a significant positive effect on the ripple effect, and this relationship is partially mediated by social norms and social influence. social norms, which are the perceived expectations of others in the community, mediate the relationship between user engagement and social influence,</a:t>
                      </a:r>
                      <a:endParaRPr sz="800"/>
                    </a:p>
                  </a:txBody>
                  <a:tcPr marL="67134" marR="67134" marT="67134" marB="67134"/>
                </a:tc>
                <a:tc>
                  <a:txBody>
                    <a:bodyPr/>
                    <a:lstStyle/>
                    <a:p>
                      <a:pPr marL="457200" lvl="0" indent="-298450" algn="l" rtl="0">
                        <a:lnSpc>
                          <a:spcPct val="115000"/>
                        </a:lnSpc>
                        <a:spcBef>
                          <a:spcPts val="1200"/>
                        </a:spcBef>
                        <a:spcAft>
                          <a:spcPts val="0"/>
                        </a:spcAft>
                        <a:buSzPts val="1100"/>
                        <a:buChar char="●"/>
                      </a:pPr>
                      <a:r>
                        <a:rPr lang="en" sz="800" dirty="0"/>
                        <a:t>Limited research on the ripple effect of virtual communities, especially in the context of Facebook Fan Pages.</a:t>
                      </a:r>
                      <a:endParaRPr sz="800" dirty="0"/>
                    </a:p>
                    <a:p>
                      <a:pPr marL="457200" lvl="0" indent="-298450" algn="l" rtl="0">
                        <a:lnSpc>
                          <a:spcPct val="115000"/>
                        </a:lnSpc>
                        <a:spcBef>
                          <a:spcPts val="0"/>
                        </a:spcBef>
                        <a:spcAft>
                          <a:spcPts val="0"/>
                        </a:spcAft>
                        <a:buSzPts val="1100"/>
                        <a:buChar char="●"/>
                      </a:pPr>
                      <a:r>
                        <a:rPr lang="en" sz="800" dirty="0"/>
                        <a:t>Need for more research on how different types of content (e.g., text, images, videos) and user interactions (e.g., likes, comments, shares) contribute to the ripple effect in virtual communities.</a:t>
                      </a:r>
                      <a:endParaRPr sz="800" dirty="0"/>
                    </a:p>
                    <a:p>
                      <a:pPr marL="457200" lvl="0" indent="-298450" algn="l" rtl="0">
                        <a:lnSpc>
                          <a:spcPct val="115000"/>
                        </a:lnSpc>
                        <a:spcBef>
                          <a:spcPts val="0"/>
                        </a:spcBef>
                        <a:spcAft>
                          <a:spcPts val="0"/>
                        </a:spcAft>
                        <a:buSzPts val="1100"/>
                        <a:buChar char="●"/>
                      </a:pPr>
                      <a:r>
                        <a:rPr lang="en" sz="800" dirty="0"/>
                        <a:t>Limited research on the factors that moderate the strength and direction of the ripple effect, such as the size and composition of the virtual community, the type of content, and the level of user engagement.</a:t>
                      </a:r>
                      <a:endParaRPr sz="800" dirty="0"/>
                    </a:p>
                    <a:p>
                      <a:pPr marL="457200" lvl="0" indent="-298450" algn="l" rtl="0">
                        <a:lnSpc>
                          <a:spcPct val="115000"/>
                        </a:lnSpc>
                        <a:spcBef>
                          <a:spcPts val="0"/>
                        </a:spcBef>
                        <a:spcAft>
                          <a:spcPts val="0"/>
                        </a:spcAft>
                        <a:buSzPts val="1100"/>
                        <a:buChar char="●"/>
                      </a:pPr>
                      <a:r>
                        <a:rPr lang="en" sz="800" dirty="0"/>
                        <a:t>Need for more research on how the ripple effect in virtual communities affects user behaviour and outcomes, such as brand awareness, loyalty, and purchase intention</a:t>
                      </a:r>
                      <a:endParaRPr sz="800" dirty="0"/>
                    </a:p>
                    <a:p>
                      <a:pPr marL="457200" lvl="0" indent="-298450" algn="l" rtl="0">
                        <a:lnSpc>
                          <a:spcPct val="115000"/>
                        </a:lnSpc>
                        <a:spcBef>
                          <a:spcPts val="0"/>
                        </a:spcBef>
                        <a:spcAft>
                          <a:spcPts val="0"/>
                        </a:spcAft>
                        <a:buSzPts val="1100"/>
                        <a:buChar char="●"/>
                      </a:pPr>
                      <a:r>
                        <a:rPr lang="en" sz="800" dirty="0"/>
                        <a:t>Limited research on the long-term sustainability of the ripple effect in virtual communities and how it evolves over time.</a:t>
                      </a:r>
                      <a:endParaRPr sz="800" dirty="0"/>
                    </a:p>
                    <a:p>
                      <a:pPr marL="457200" lvl="0" indent="-298450" algn="l" rtl="0">
                        <a:lnSpc>
                          <a:spcPct val="115000"/>
                        </a:lnSpc>
                        <a:spcBef>
                          <a:spcPts val="0"/>
                        </a:spcBef>
                        <a:spcAft>
                          <a:spcPts val="0"/>
                        </a:spcAft>
                        <a:buSzPts val="1100"/>
                        <a:buChar char="●"/>
                      </a:pPr>
                      <a:r>
                        <a:rPr lang="en" sz="800" dirty="0"/>
                        <a:t>Need for more research on how virtual communities can be managed and optimized to enhance the ripple effect and maximize its benefits for users and brands.</a:t>
                      </a:r>
                      <a:endParaRPr sz="800" dirty="0"/>
                    </a:p>
                  </a:txBody>
                  <a:tcPr marL="67134" marR="67134" marT="67134" marB="67134"/>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themeOverride>
</file>

<file path=ppt/theme/themeOverride2.xml><?xml version="1.0" encoding="utf-8"?>
<a:themeOverride xmlns:a="http://schemas.openxmlformats.org/drawingml/2006/main">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themeOverride>
</file>

<file path=docProps/app.xml><?xml version="1.0" encoding="utf-8"?>
<Properties xmlns="http://schemas.openxmlformats.org/officeDocument/2006/extended-properties" xmlns:vt="http://schemas.openxmlformats.org/officeDocument/2006/docPropsVTypes">
  <Template/>
  <TotalTime>98</TotalTime>
  <Words>5114</Words>
  <Application>Microsoft Office PowerPoint</Application>
  <PresentationFormat>On-screen Show (16:9)</PresentationFormat>
  <Paragraphs>310</Paragraphs>
  <Slides>37</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Century Gothic</vt:lpstr>
      <vt:lpstr>Times New Roman</vt:lpstr>
      <vt:lpstr>Arial</vt:lpstr>
      <vt:lpstr>Wingdings 3</vt:lpstr>
      <vt:lpstr>Ion</vt:lpstr>
      <vt:lpstr>Evaluation of Luxury Hotel Brands: An Image-Based Analysis</vt:lpstr>
      <vt:lpstr>Group Information  </vt:lpstr>
      <vt:lpstr>INTRODUCTION</vt:lpstr>
      <vt:lpstr>Problem Statement</vt:lpstr>
      <vt:lpstr>Literature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Architecture</vt:lpstr>
      <vt:lpstr>System Architecture</vt:lpstr>
      <vt:lpstr>Use Case Diagram</vt:lpstr>
      <vt:lpstr>Activity Diagram</vt:lpstr>
      <vt:lpstr>Class Diagram</vt:lpstr>
      <vt:lpstr>Implementation of Project </vt:lpstr>
      <vt:lpstr>Models Used</vt:lpstr>
      <vt:lpstr>Models Used</vt:lpstr>
      <vt:lpstr>Custom Model</vt:lpstr>
      <vt:lpstr>Testing</vt:lpstr>
      <vt:lpstr>Source code </vt:lpstr>
      <vt:lpstr>Ethics</vt:lpstr>
      <vt:lpstr>Deployment </vt:lpstr>
      <vt:lpstr>Future Aspects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Evaluation of Luxury Hotel Brands: An Image-Based Analysis</dc:title>
  <dc:creator>Venkatesh Shirbhate</dc:creator>
  <cp:lastModifiedBy>Venkatesh Shirbhate</cp:lastModifiedBy>
  <cp:revision>3</cp:revision>
  <dcterms:modified xsi:type="dcterms:W3CDTF">2023-05-22T04:51:16Z</dcterms:modified>
</cp:coreProperties>
</file>